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89" d="100"/>
          <a:sy n="89" d="100"/>
        </p:scale>
        <p:origin x="-78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2590D9-28AD-4F0E-8711-66794C634FBE}" type="datetimeFigureOut">
              <a:rPr lang="ru-RU" smtClean="0"/>
              <a:t>24.09.2020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22AE6E-0378-4300-8D6E-4D4A8B2673BE}" type="slidenum">
              <a:rPr lang="ru-RU" smtClean="0"/>
              <a:t>‹#›</a:t>
            </a:fld>
            <a:endParaRPr lang="ru-RU"/>
          </a:p>
        </p:txBody>
      </p:sp>
    </p:spTree>
    <p:extLst>
      <p:ext uri="{BB962C8B-B14F-4D97-AF65-F5344CB8AC3E}">
        <p14:creationId xmlns:p14="http://schemas.microsoft.com/office/powerpoint/2010/main" val="178367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D22AE6E-0378-4300-8D6E-4D4A8B2673BE}" type="slidenum">
              <a:rPr lang="ru-RU" smtClean="0"/>
              <a:t>17</a:t>
            </a:fld>
            <a:endParaRPr lang="ru-RU"/>
          </a:p>
        </p:txBody>
      </p:sp>
    </p:spTree>
    <p:extLst>
      <p:ext uri="{BB962C8B-B14F-4D97-AF65-F5344CB8AC3E}">
        <p14:creationId xmlns:p14="http://schemas.microsoft.com/office/powerpoint/2010/main" val="135548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24.09.2020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24.09.2020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24.09.2020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24.09.2020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24.09.2020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pic>
        <p:nvPicPr>
          <p:cNvPr id="1026" name="Picture 2" descr="C:\Users\DMITRIY\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8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MITRIY\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62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76672"/>
            <a:ext cx="8147248"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30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3610744" cy="5904656"/>
          </a:xfrm>
        </p:spPr>
        <p:txBody>
          <a:bodyPr>
            <a:normAutofit fontScale="85000" lnSpcReduction="20000"/>
          </a:bodyPr>
          <a:lstStyle/>
          <a:p>
            <a:r>
              <a:rPr lang="ru-RU" dirty="0" smtClean="0"/>
              <a:t>Далее </a:t>
            </a:r>
            <a:r>
              <a:rPr lang="ru-RU" dirty="0"/>
              <a:t>российские утюги стали выпускаться на демидовских предприятиях. В разных областях страны этот удобный предмет быта обыватели именовали по-всякому – «</a:t>
            </a:r>
            <a:r>
              <a:rPr lang="ru-RU" dirty="0" err="1"/>
              <a:t>пральник</a:t>
            </a:r>
            <a:r>
              <a:rPr lang="ru-RU" dirty="0"/>
              <a:t>», «рубель», а также часто встречается наименование «раскатка».</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548680"/>
            <a:ext cx="487146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04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4114800" cy="5976664"/>
          </a:xfrm>
        </p:spPr>
        <p:txBody>
          <a:bodyPr>
            <a:normAutofit fontScale="70000" lnSpcReduction="20000"/>
          </a:bodyPr>
          <a:lstStyle/>
          <a:p>
            <a:r>
              <a:rPr lang="ru-RU" b="1" dirty="0"/>
              <a:t>Сто лет назад были весьма популярны «углевые» или «духовые» приспособления. </a:t>
            </a:r>
            <a:r>
              <a:rPr lang="ru-RU" dirty="0"/>
              <a:t>Они внешне походили на мини-печки: внутри приборов находились красные пылающие угли. Чтобы обеспечить тягу, сбоку в конструкции просверливали особые отверстия. Порой утюг на углях даже имел отдельную трубу для выхода дыма. Чтобы вновь разжечь уже немного остывшие угольки, в отверстия усиленно дули либо активно размахивали самим утюгом, хотя он был не таким уж и легким.</a:t>
            </a: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224" y="548680"/>
            <a:ext cx="424847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938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3898776" cy="5976664"/>
          </a:xfrm>
        </p:spPr>
        <p:txBody>
          <a:bodyPr>
            <a:normAutofit fontScale="62500" lnSpcReduction="20000"/>
          </a:bodyPr>
          <a:lstStyle/>
          <a:p>
            <a:r>
              <a:rPr lang="ru-RU" b="1" dirty="0"/>
              <a:t>В конце XIX века начинается производство «газовых» утюгов.</a:t>
            </a:r>
            <a:r>
              <a:rPr lang="ru-RU" dirty="0"/>
              <a:t> Такой прибор действительно нагревался при помощи газа. Внутри приспособления была размещена трубочка из особого металла, не боящегося теплового воздействия, второй ее конец размещался в баллоне с газом, а сверху размещался насос. Так осуществлялось распределение газа внутри устройства, качественно нагревая в процессе эксплуатации его подошву. Но подобного рода утюги были чуть ли не самыми опасными: утечки газа стали настоящей бедой, из-за них часто происходили пожары и даже случались взрывы.</a:t>
            </a:r>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476672"/>
            <a:ext cx="4464496" cy="319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49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4114800" cy="5904656"/>
          </a:xfrm>
        </p:spPr>
        <p:txBody>
          <a:bodyPr>
            <a:normAutofit fontScale="77500" lnSpcReduction="20000"/>
          </a:bodyPr>
          <a:lstStyle/>
          <a:p>
            <a:r>
              <a:rPr lang="ru-RU" dirty="0"/>
              <a:t>С изобретением электричества хозяйки могли вздохнуть с облегчением, ведь решались многие их проблемы. Появление электричества позволило гражданину США Генри </a:t>
            </a:r>
            <a:r>
              <a:rPr lang="ru-RU" dirty="0" err="1"/>
              <a:t>Сили</a:t>
            </a:r>
            <a:r>
              <a:rPr lang="ru-RU" dirty="0"/>
              <a:t> получить заветный патент на изобретение самого первого в мире электроутюга в 1882 году. Но и его эксплуатация была такой же опасной, как и применение газовых приборов – хозяйки получали удары током.</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620689"/>
            <a:ext cx="4176464" cy="33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52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208912"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151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Современные утюги</a:t>
            </a:r>
            <a:endParaRPr lang="ru-RU"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774812"/>
            <a:ext cx="27146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622750"/>
            <a:ext cx="3312368" cy="290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484785"/>
            <a:ext cx="2740062" cy="259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78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Гладильная доска</a:t>
            </a:r>
            <a:endParaRPr lang="ru-RU" dirty="0"/>
          </a:p>
        </p:txBody>
      </p:sp>
      <p:sp>
        <p:nvSpPr>
          <p:cNvPr id="3" name="Объект 2"/>
          <p:cNvSpPr>
            <a:spLocks noGrp="1"/>
          </p:cNvSpPr>
          <p:nvPr>
            <p:ph idx="1"/>
          </p:nvPr>
        </p:nvSpPr>
        <p:spPr>
          <a:xfrm>
            <a:off x="457200" y="1600200"/>
            <a:ext cx="2458616" cy="4525963"/>
          </a:xfrm>
        </p:spPr>
        <p:txBody>
          <a:bodyPr>
            <a:normAutofit fontScale="77500" lnSpcReduction="20000"/>
          </a:bodyPr>
          <a:lstStyle/>
          <a:p>
            <a:r>
              <a:rPr lang="ru-RU" b="1" dirty="0" err="1"/>
              <a:t>Глади́льная</a:t>
            </a:r>
            <a:r>
              <a:rPr lang="ru-RU" b="1" dirty="0"/>
              <a:t> доска́</a:t>
            </a:r>
            <a:r>
              <a:rPr lang="ru-RU" dirty="0"/>
              <a:t> </a:t>
            </a:r>
            <a:r>
              <a:rPr lang="ru-RU" dirty="0" smtClean="0"/>
              <a:t>—складной</a:t>
            </a:r>
            <a:r>
              <a:rPr lang="ru-RU" dirty="0"/>
              <a:t> </a:t>
            </a:r>
            <a:r>
              <a:rPr lang="ru-RU" dirty="0" smtClean="0"/>
              <a:t>стол</a:t>
            </a:r>
            <a:r>
              <a:rPr lang="ru-RU" dirty="0"/>
              <a:t> с жаропрочной </a:t>
            </a:r>
            <a:r>
              <a:rPr lang="ru-RU" dirty="0" smtClean="0"/>
              <a:t>крышкой, </a:t>
            </a:r>
            <a:r>
              <a:rPr lang="ru-RU" dirty="0"/>
              <a:t>функционально приспособленный для </a:t>
            </a:r>
            <a:r>
              <a:rPr lang="ru-RU" dirty="0" smtClean="0"/>
              <a:t>глажения текстильных</a:t>
            </a:r>
            <a:r>
              <a:rPr lang="ru-RU" dirty="0"/>
              <a:t> изделий.</a:t>
            </a:r>
            <a:endParaRPr lang="ru-RU"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628800"/>
            <a:ext cx="547260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330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Краткая история гладильной доски</a:t>
            </a:r>
            <a:endParaRPr lang="ru-RU" dirty="0"/>
          </a:p>
        </p:txBody>
      </p:sp>
      <p:sp>
        <p:nvSpPr>
          <p:cNvPr id="3" name="Объект 2"/>
          <p:cNvSpPr>
            <a:spLocks noGrp="1"/>
          </p:cNvSpPr>
          <p:nvPr>
            <p:ph idx="1"/>
          </p:nvPr>
        </p:nvSpPr>
        <p:spPr>
          <a:xfrm>
            <a:off x="457200" y="1600200"/>
            <a:ext cx="4114800" cy="4525963"/>
          </a:xfrm>
        </p:spPr>
        <p:txBody>
          <a:bodyPr>
            <a:normAutofit fontScale="55000" lnSpcReduction="20000"/>
          </a:bodyPr>
          <a:lstStyle/>
          <a:p>
            <a:r>
              <a:rPr lang="ru-RU" dirty="0"/>
              <a:t>В 1858 году американский изобретатель </a:t>
            </a:r>
            <a:r>
              <a:rPr lang="ru-RU" dirty="0" err="1"/>
              <a:t>Ванденбург</a:t>
            </a:r>
            <a:r>
              <a:rPr lang="ru-RU" dirty="0"/>
              <a:t> получил патент на приспособление, получившее название «гладильный стол».</a:t>
            </a:r>
          </a:p>
          <a:p>
            <a:r>
              <a:rPr lang="ru-RU" dirty="0"/>
              <a:t>В 1861 году его соотечественник Исаак </a:t>
            </a:r>
            <a:r>
              <a:rPr lang="ru-RU" dirty="0" err="1"/>
              <a:t>Ронн</a:t>
            </a:r>
            <a:r>
              <a:rPr lang="ru-RU" dirty="0"/>
              <a:t> изобрел складной стол для глажки белья.</a:t>
            </a:r>
          </a:p>
          <a:p>
            <a:r>
              <a:rPr lang="ru-RU" dirty="0"/>
              <a:t>Учитывая то, что в прачечных США в основном работали чернокожие работницы, не удивительно, что следующий патент получила в 1892 году американка африканского происхождения Сара Бун, придумавшая сужающуюся форму гладильной доски, благодаря чему значительно упростился процесс глажки блузок и сорочек.</a:t>
            </a:r>
          </a:p>
          <a:p>
            <a:endParaRPr lang="ru-RU"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700808"/>
            <a:ext cx="433045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80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4225222" cy="5793507"/>
          </a:xfrm>
        </p:spPr>
        <p:txBody>
          <a:bodyPr>
            <a:normAutofit fontScale="62500" lnSpcReduction="20000"/>
          </a:bodyPr>
          <a:lstStyle/>
          <a:p>
            <a:r>
              <a:rPr lang="ru-RU" dirty="0"/>
              <a:t>В 1914 году изобретателем Спрингером была разработана гладильная доска, с тремя опорами. Благодаря чему улучшилась устойчивость, а доску легко можно было подстроить под любые неровности пола. В те времена доски изготавливались исключительно из твердых пород дерева, но они быстро деформировались и становились непригодны для дальнейшей эксплуатации.</a:t>
            </a:r>
          </a:p>
          <a:p>
            <a:r>
              <a:rPr lang="ru-RU" dirty="0"/>
              <a:t>Изменения произошли в 1940-х годах, когда начался процесс выпуска металлических складных досок. В конструкции также произошли изменения — доски оборудовали складными ножками и специальными держателями для шнура утюга, надежно удерживающим его в процессе глажки.</a:t>
            </a:r>
          </a:p>
          <a:p>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422" y="1484784"/>
            <a:ext cx="442900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5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утюг</a:t>
            </a:r>
            <a:endParaRPr lang="ru-RU" dirty="0"/>
          </a:p>
        </p:txBody>
      </p:sp>
      <p:sp>
        <p:nvSpPr>
          <p:cNvPr id="3" name="Объект 2"/>
          <p:cNvSpPr>
            <a:spLocks noGrp="1"/>
          </p:cNvSpPr>
          <p:nvPr>
            <p:ph idx="1"/>
          </p:nvPr>
        </p:nvSpPr>
        <p:spPr/>
        <p:txBody>
          <a:bodyPr/>
          <a:lstStyle/>
          <a:p>
            <a:r>
              <a:rPr lang="ru-RU" b="1" dirty="0"/>
              <a:t>Утюг</a:t>
            </a:r>
            <a:r>
              <a:rPr lang="ru-RU" dirty="0"/>
              <a:t>  — элемент </a:t>
            </a:r>
            <a:r>
              <a:rPr lang="ru-RU" dirty="0" smtClean="0"/>
              <a:t>бытовой техники</a:t>
            </a:r>
            <a:r>
              <a:rPr lang="ru-RU" dirty="0"/>
              <a:t> для разглаживания складок и </a:t>
            </a:r>
            <a:r>
              <a:rPr lang="ru-RU" dirty="0" err="1"/>
              <a:t>заминов</a:t>
            </a:r>
            <a:r>
              <a:rPr lang="ru-RU" dirty="0"/>
              <a:t> на </a:t>
            </a:r>
            <a:r>
              <a:rPr lang="ru-RU" dirty="0" smtClean="0"/>
              <a:t>одежде. </a:t>
            </a:r>
            <a:r>
              <a:rPr lang="ru-RU" dirty="0"/>
              <a:t>Процесс разглаживания называют </a:t>
            </a:r>
            <a:r>
              <a:rPr lang="ru-RU" i="1" dirty="0"/>
              <a:t>глажкой</a:t>
            </a:r>
            <a:r>
              <a:rPr lang="ru-RU" dirty="0"/>
              <a:t> или </a:t>
            </a:r>
            <a:r>
              <a:rPr lang="ru-RU" dirty="0" smtClean="0"/>
              <a:t>глаженьем.</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717032"/>
            <a:ext cx="2160240" cy="289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703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Влажно-тепловая обработка утюгом</a:t>
            </a:r>
            <a:endParaRPr lang="ru-RU"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9" y="1268760"/>
            <a:ext cx="792088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10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04664"/>
            <a:ext cx="6120680" cy="6048672"/>
          </a:xfrm>
        </p:spPr>
        <p:txBody>
          <a:bodyPr>
            <a:normAutofit fontScale="55000" lnSpcReduction="20000"/>
          </a:bodyPr>
          <a:lstStyle/>
          <a:p>
            <a:r>
              <a:rPr lang="ru-RU" dirty="0"/>
              <a:t>Операции ВТО выполняют стоя, при этом расстояние от обрабатываемого предмета до глаз должно быть 35–45 см.</a:t>
            </a:r>
          </a:p>
          <a:p>
            <a:r>
              <a:rPr lang="ru-RU" dirty="0"/>
              <a:t>Прежде чем приступить к утюжильным работам, необходимо проверить нагрев утюга на лоскутке той ткани, которую нужно утюжить.</a:t>
            </a:r>
          </a:p>
          <a:p>
            <a:r>
              <a:rPr lang="ru-RU" dirty="0"/>
              <a:t>Платья, юбки, блузки следует утюжить сначала с изнанки, а затем с лицевой стороны. Складки лучше утюжить с лицевой стороны, чтобы они не разошлись. Утюжить следует по прямой нитке: долевой или поперечной. При утюжке по косой нитке можно деформировать изделие, испортить его вид. С помощью пара можно обновить поношенное или сильно мятое изделие, развесив его над тазом с кипятком для равномерного увлажнения, а затем, ещё влажное, отутюжить его. При ВТО отдельные участки изделия могут приобрести нежелательный блеск или глянец (</a:t>
            </a:r>
            <a:r>
              <a:rPr lang="ru-RU" i="1" dirty="0"/>
              <a:t>ласы</a:t>
            </a:r>
            <a:r>
              <a:rPr lang="ru-RU" dirty="0"/>
              <a:t>). Это результат образования плотно сжатых площадок из волокон, которые в процессе утюжки фиксируются (</a:t>
            </a:r>
            <a:r>
              <a:rPr lang="ru-RU" i="1" dirty="0"/>
              <a:t>закрепляются</a:t>
            </a:r>
            <a:r>
              <a:rPr lang="ru-RU" dirty="0"/>
              <a:t>) в определённом положении. Появление лас зависит от температуры утюга и структуры обрабатываемых деталей. После окончания ВТО готовые изделия должны быть просушены и охлаждены в подвешенном состоянии до полного закрепления приданной им формы.</a:t>
            </a:r>
          </a:p>
          <a:p>
            <a:endParaRPr lang="ru-R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620688"/>
            <a:ext cx="223224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95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36712"/>
            <a:ext cx="8229600" cy="216024"/>
          </a:xfrm>
        </p:spPr>
        <p:txBody>
          <a:bodyPr>
            <a:normAutofit fontScale="90000"/>
          </a:bodyPr>
          <a:lstStyle/>
          <a:p>
            <a:r>
              <a:rPr lang="ru-RU" b="1" dirty="0"/>
              <a:t>При </a:t>
            </a:r>
            <a:r>
              <a:rPr lang="ru-RU" b="1" dirty="0" smtClean="0"/>
              <a:t>ВТО </a:t>
            </a:r>
            <a:r>
              <a:rPr lang="ru-RU" b="1" dirty="0"/>
              <a:t>необходимо следовать правилам техники безопасности.</a:t>
            </a:r>
            <a:endParaRPr lang="ru-RU" b="1" dirty="0"/>
          </a:p>
        </p:txBody>
      </p:sp>
      <p:sp>
        <p:nvSpPr>
          <p:cNvPr id="3" name="Объект 2"/>
          <p:cNvSpPr>
            <a:spLocks noGrp="1"/>
          </p:cNvSpPr>
          <p:nvPr>
            <p:ph idx="1"/>
          </p:nvPr>
        </p:nvSpPr>
        <p:spPr>
          <a:xfrm>
            <a:off x="457200" y="1844824"/>
            <a:ext cx="5842992" cy="4752528"/>
          </a:xfrm>
        </p:spPr>
        <p:txBody>
          <a:bodyPr>
            <a:normAutofit fontScale="55000" lnSpcReduction="20000"/>
          </a:bodyPr>
          <a:lstStyle/>
          <a:p>
            <a:r>
              <a:rPr lang="ru-RU" b="1" i="1" dirty="0"/>
              <a:t>Опасности в работе:</a:t>
            </a:r>
          </a:p>
          <a:p>
            <a:pPr lvl="1"/>
            <a:r>
              <a:rPr lang="ru-RU" dirty="0"/>
              <a:t>Возгорание шнура;</a:t>
            </a:r>
          </a:p>
          <a:p>
            <a:pPr lvl="1"/>
            <a:r>
              <a:rPr lang="ru-RU" dirty="0"/>
              <a:t>Ожоги: паром, о подошву утюга и от возгорания шнура;</a:t>
            </a:r>
          </a:p>
          <a:p>
            <a:pPr lvl="1"/>
            <a:r>
              <a:rPr lang="ru-RU" dirty="0"/>
              <a:t>Поражение электрическим током.</a:t>
            </a:r>
          </a:p>
          <a:p>
            <a:r>
              <a:rPr lang="ru-RU" b="1" i="1" dirty="0"/>
              <a:t>Что нужно сделать до начала работы:</a:t>
            </a:r>
          </a:p>
          <a:p>
            <a:pPr lvl="1"/>
            <a:r>
              <a:rPr lang="ru-RU" dirty="0"/>
              <a:t>Проверить целостность шнура и чистоту подошвы утюга;</a:t>
            </a:r>
          </a:p>
          <a:p>
            <a:pPr lvl="1"/>
            <a:r>
              <a:rPr lang="ru-RU" dirty="0"/>
              <a:t>Проверить наличие резинового коврика.</a:t>
            </a:r>
          </a:p>
          <a:p>
            <a:r>
              <a:rPr lang="ru-RU" b="1" i="1" dirty="0"/>
              <a:t>Что нужно делать во время работы:</a:t>
            </a:r>
          </a:p>
          <a:p>
            <a:pPr lvl="1"/>
            <a:r>
              <a:rPr lang="ru-RU" dirty="0"/>
              <a:t>Выполнять влажно-тепловую обработку, стоя на резиновом коврике;</a:t>
            </a:r>
          </a:p>
          <a:p>
            <a:pPr lvl="1"/>
            <a:r>
              <a:rPr lang="ru-RU" dirty="0"/>
              <a:t>Включать и выключать утюг сухими руками, берясь за корпус вилки, а не за шнур;</a:t>
            </a:r>
          </a:p>
          <a:p>
            <a:pPr lvl="1"/>
            <a:r>
              <a:rPr lang="ru-RU" dirty="0"/>
              <a:t>Ставить утюг на специальную подставку;</a:t>
            </a:r>
          </a:p>
          <a:p>
            <a:pPr lvl="1"/>
            <a:r>
              <a:rPr lang="ru-RU" dirty="0"/>
              <a:t>Следить за тем, чтобы шнур не касался подошвы утюга, и утюг не нагревался;</a:t>
            </a:r>
          </a:p>
          <a:p>
            <a:pPr lvl="1"/>
            <a:r>
              <a:rPr lang="ru-RU" dirty="0"/>
              <a:t>Использовать для увлажнения ткани пульверизатор.</a:t>
            </a:r>
          </a:p>
          <a:p>
            <a:r>
              <a:rPr lang="ru-RU" b="1" i="1" dirty="0"/>
              <a:t>Что нужно сделать по окончании работы:</a:t>
            </a:r>
          </a:p>
          <a:p>
            <a:pPr lvl="1"/>
            <a:r>
              <a:rPr lang="ru-RU" dirty="0"/>
              <a:t>Выключить утюг;</a:t>
            </a:r>
          </a:p>
          <a:p>
            <a:pPr lvl="1"/>
            <a:r>
              <a:rPr lang="ru-RU" dirty="0"/>
              <a:t>Поставить его на специальную подставку.</a:t>
            </a:r>
          </a:p>
          <a:p>
            <a:endParaRPr lang="ru-RU"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293096"/>
            <a:ext cx="2808312" cy="199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821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5554960" cy="5793507"/>
          </a:xfrm>
        </p:spPr>
        <p:txBody>
          <a:bodyPr>
            <a:normAutofit fontScale="70000" lnSpcReduction="20000"/>
          </a:bodyPr>
          <a:lstStyle/>
          <a:p>
            <a:r>
              <a:rPr lang="ru-RU" b="1" dirty="0"/>
              <a:t>Требования, предъявляемые к выполнению ВТО.</a:t>
            </a:r>
            <a:endParaRPr lang="ru-RU" dirty="0"/>
          </a:p>
          <a:p>
            <a:r>
              <a:rPr lang="ru-RU" dirty="0"/>
              <a:t>Положение терморегулятора установить в соответствии с видом обрабатываемой ткани.</a:t>
            </a:r>
          </a:p>
          <a:p>
            <a:r>
              <a:rPr lang="ru-RU" dirty="0"/>
              <a:t>Начиная утюжить, следует проверить, чистый ли утюг, не перегрелся ли он.</a:t>
            </a:r>
          </a:p>
          <a:p>
            <a:r>
              <a:rPr lang="ru-RU" dirty="0"/>
              <a:t>При выполнении ВТО обрабатываемый участок детали или изделия располагают ближе к работающему.</a:t>
            </a:r>
          </a:p>
          <a:p>
            <a:r>
              <a:rPr lang="ru-RU" dirty="0"/>
              <a:t>При выполнении каждой машинной операции обработанный участок детали или изделия увлажняют и утюжат до полного высыхания ткани.</a:t>
            </a:r>
          </a:p>
          <a:p>
            <a:r>
              <a:rPr lang="ru-RU" dirty="0"/>
              <a:t>Изделие утюжат справа налево, по направлению долевой нити.</a:t>
            </a:r>
          </a:p>
          <a:p>
            <a:r>
              <a:rPr lang="ru-RU" dirty="0"/>
              <a:t>Отутюженное изделие надо оставить на некоторое время в расправленном или подвешенном виде.</a:t>
            </a:r>
          </a:p>
          <a:p>
            <a:endParaRPr lang="ru-RU"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908720"/>
            <a:ext cx="3229372" cy="50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445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188640"/>
            <a:ext cx="6552728"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772816"/>
            <a:ext cx="216024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08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3" y="476672"/>
            <a:ext cx="8136903"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423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утюга</a:t>
            </a:r>
            <a:endParaRPr lang="ru-RU" dirty="0"/>
          </a:p>
        </p:txBody>
      </p:sp>
      <p:sp>
        <p:nvSpPr>
          <p:cNvPr id="3" name="Объект 2"/>
          <p:cNvSpPr>
            <a:spLocks noGrp="1"/>
          </p:cNvSpPr>
          <p:nvPr>
            <p:ph idx="1"/>
          </p:nvPr>
        </p:nvSpPr>
        <p:spPr>
          <a:xfrm>
            <a:off x="457200" y="1268760"/>
            <a:ext cx="4834880" cy="5184576"/>
          </a:xfrm>
        </p:spPr>
        <p:txBody>
          <a:bodyPr>
            <a:normAutofit fontScale="70000" lnSpcReduction="20000"/>
          </a:bodyPr>
          <a:lstStyle/>
          <a:p>
            <a:r>
              <a:rPr lang="ru-RU" dirty="0"/>
              <a:t>Никто наверняка точно не скажет, когда и кто изобрел то приспособление, что принято сейчас называть «утюгом» и в какой конкретной стране мира он впервые появился. Самый первый аналог утюга, как полагают исследователи, появился на свет тогда, когда люди создали первую тканую одежду. Хотя часть именитых археологов полностью уверена, что шкуры зверей первобытные люди тоже разглаживали – скорее всего, костями мамонта, а это может означать, что имя создателя первого аналога для глажки навсегда будет скрыто от нас.</a:t>
            </a:r>
            <a:endParaRPr lang="ru-RU" dirty="0"/>
          </a:p>
        </p:txBody>
      </p:sp>
      <p:pic>
        <p:nvPicPr>
          <p:cNvPr id="3076" name="Picture 4" descr="https://vplate.ru/images/article/orig/2018/10/istoriya-poyavleniya-i-razvitiya-utyuga-ot-ugolnogo-do-sovremennogo-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352464"/>
            <a:ext cx="3744416" cy="4884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28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76672"/>
            <a:ext cx="8229600" cy="5832648"/>
          </a:xfrm>
        </p:spPr>
        <p:txBody>
          <a:bodyPr>
            <a:normAutofit lnSpcReduction="10000"/>
          </a:bodyPr>
          <a:lstStyle/>
          <a:p>
            <a:r>
              <a:rPr lang="ru-RU" dirty="0"/>
              <a:t>Наиболее давними прототипами таких приспособлений, как утюги, археологи считают плоские, специально отполированные и довольно тяжелые булыжники. На их выровненной поверхности раскладывали мокрую после стирки одежду, поверх на нее клали еще один камень и оставляли в таком положении все элементы «глажки», пока они не высохнут полностью. Именно так «гладили» свои одежды древние ацтеки. В итоге частично многие складки с одежды действительно пропадали.</a:t>
            </a:r>
          </a:p>
          <a:p>
            <a:endParaRPr lang="ru-RU" dirty="0"/>
          </a:p>
        </p:txBody>
      </p:sp>
    </p:spTree>
    <p:extLst>
      <p:ext uri="{BB962C8B-B14F-4D97-AF65-F5344CB8AC3E}">
        <p14:creationId xmlns:p14="http://schemas.microsoft.com/office/powerpoint/2010/main" val="371360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5" y="404664"/>
            <a:ext cx="8208912"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20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904656"/>
          </a:xfrm>
        </p:spPr>
        <p:txBody>
          <a:bodyPr>
            <a:normAutofit fontScale="92500" lnSpcReduction="10000"/>
          </a:bodyPr>
          <a:lstStyle/>
          <a:p>
            <a:r>
              <a:rPr lang="ru-RU" b="1" dirty="0"/>
              <a:t>Жители Древнего Рима «проглаживали» свои измятые туники достаточно тяжелым молотком из металла: </a:t>
            </a:r>
            <a:r>
              <a:rPr lang="ru-RU" dirty="0"/>
              <a:t>все имеющиеся складки на тогах «выбивались» множественными ударами этой кувалдой. На русских землях достаточно долго осуществляли «глажку», применяя сразу 2 приспособления: средних размеров палку с круглым сечением, что именовалась «вальком» или «скалкой», и деревянную дощечку с рифленой поверхностью, которая имела много наименований – например, «рубель», «</a:t>
            </a:r>
            <a:r>
              <a:rPr lang="ru-RU" dirty="0" err="1"/>
              <a:t>ребрак</a:t>
            </a:r>
            <a:r>
              <a:rPr lang="ru-RU" dirty="0"/>
              <a:t>», а также «</a:t>
            </a:r>
            <a:r>
              <a:rPr lang="ru-RU" dirty="0" err="1"/>
              <a:t>пральник</a:t>
            </a:r>
            <a:r>
              <a:rPr lang="ru-RU" dirty="0"/>
              <a:t>».</a:t>
            </a:r>
            <a:endParaRPr lang="ru-RU" dirty="0"/>
          </a:p>
        </p:txBody>
      </p:sp>
    </p:spTree>
    <p:extLst>
      <p:ext uri="{BB962C8B-B14F-4D97-AF65-F5344CB8AC3E}">
        <p14:creationId xmlns:p14="http://schemas.microsoft.com/office/powerpoint/2010/main" val="3539218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8332" y="404813"/>
            <a:ext cx="7969249" cy="597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59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8136903"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37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4114800" cy="5904656"/>
          </a:xfrm>
        </p:spPr>
        <p:txBody>
          <a:bodyPr>
            <a:normAutofit fontScale="70000" lnSpcReduction="20000"/>
          </a:bodyPr>
          <a:lstStyle/>
          <a:p>
            <a:r>
              <a:rPr lang="ru-RU" dirty="0"/>
              <a:t>Самое первое записанное свидетельство о том, что в обиходе активно применялись такие приспособления, как утюги, имеет дату 10 февраля 1636 года, хотя по уверениям специалистов, утюг появился в домах обывателей намного раньше этой даты и сегодня можно спокойно считать, что ему уже более 2,5 тысяч лет. Именно таков возраст тех приспособлений, что по своим функциональным особенностям напоминают всем знакомый сейчас утюг, то есть происхождение их можно датировать примерно 500 г. до н. э.</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548680"/>
            <a:ext cx="432048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3852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941</Words>
  <Application>Microsoft Office PowerPoint</Application>
  <PresentationFormat>Экран (4:3)</PresentationFormat>
  <Paragraphs>49</Paragraphs>
  <Slides>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Презентация PowerPoint</vt:lpstr>
      <vt:lpstr>утюг</vt:lpstr>
      <vt:lpstr>История утюга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Современные утюги</vt:lpstr>
      <vt:lpstr>Гладильная доска</vt:lpstr>
      <vt:lpstr>Краткая история гладильной доски</vt:lpstr>
      <vt:lpstr>Презентация PowerPoint</vt:lpstr>
      <vt:lpstr>Влажно-тепловая обработка утюгом</vt:lpstr>
      <vt:lpstr>Презентация PowerPoint</vt:lpstr>
      <vt:lpstr>При ВТО необходимо следовать правилам техники безопасности.</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DMITRIY</dc:creator>
  <cp:lastModifiedBy>Пользователь Windows</cp:lastModifiedBy>
  <cp:revision>29</cp:revision>
  <dcterms:created xsi:type="dcterms:W3CDTF">2020-09-24T16:10:58Z</dcterms:created>
  <dcterms:modified xsi:type="dcterms:W3CDTF">2020-09-24T19:39:24Z</dcterms:modified>
</cp:coreProperties>
</file>