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0" y="1587"/>
            <a:ext cx="12186409" cy="68564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0646" y="5022087"/>
            <a:ext cx="538733" cy="2584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1003" y="5012054"/>
            <a:ext cx="2291842" cy="3356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947791" y="1972055"/>
            <a:ext cx="296545" cy="171450"/>
          </a:xfrm>
          <a:custGeom>
            <a:avLst/>
            <a:gdLst/>
            <a:ahLst/>
            <a:cxnLst/>
            <a:rect l="l" t="t" r="r" b="b"/>
            <a:pathLst>
              <a:path w="296545" h="171450">
                <a:moveTo>
                  <a:pt x="296418" y="0"/>
                </a:moveTo>
                <a:lnTo>
                  <a:pt x="145923" y="116840"/>
                </a:lnTo>
                <a:lnTo>
                  <a:pt x="0" y="5969"/>
                </a:lnTo>
                <a:lnTo>
                  <a:pt x="0" y="57277"/>
                </a:lnTo>
                <a:lnTo>
                  <a:pt x="147447" y="171196"/>
                </a:lnTo>
                <a:lnTo>
                  <a:pt x="294894" y="57277"/>
                </a:lnTo>
                <a:lnTo>
                  <a:pt x="296418" y="0"/>
                </a:lnTo>
                <a:close/>
              </a:path>
            </a:pathLst>
          </a:custGeom>
          <a:solidFill>
            <a:srgbClr val="A3A2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947791" y="1972055"/>
            <a:ext cx="296545" cy="171450"/>
          </a:xfrm>
          <a:custGeom>
            <a:avLst/>
            <a:gdLst/>
            <a:ahLst/>
            <a:cxnLst/>
            <a:rect l="l" t="t" r="r" b="b"/>
            <a:pathLst>
              <a:path w="296545" h="171450">
                <a:moveTo>
                  <a:pt x="296418" y="0"/>
                </a:moveTo>
                <a:lnTo>
                  <a:pt x="294894" y="57277"/>
                </a:lnTo>
                <a:lnTo>
                  <a:pt x="147447" y="171196"/>
                </a:lnTo>
                <a:lnTo>
                  <a:pt x="0" y="57277"/>
                </a:lnTo>
                <a:lnTo>
                  <a:pt x="0" y="5969"/>
                </a:lnTo>
                <a:lnTo>
                  <a:pt x="145923" y="116840"/>
                </a:lnTo>
                <a:lnTo>
                  <a:pt x="296418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4611" y="1501139"/>
            <a:ext cx="4120895" cy="412089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2808" y="2677922"/>
            <a:ext cx="1767459" cy="176745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0933" y="2887725"/>
            <a:ext cx="1310132" cy="131013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034152" y="2508503"/>
            <a:ext cx="2105025" cy="2105025"/>
          </a:xfrm>
          <a:custGeom>
            <a:avLst/>
            <a:gdLst/>
            <a:ahLst/>
            <a:cxnLst/>
            <a:rect l="l" t="t" r="r" b="b"/>
            <a:pathLst>
              <a:path w="2105025" h="2105025">
                <a:moveTo>
                  <a:pt x="0" y="350774"/>
                </a:moveTo>
                <a:lnTo>
                  <a:pt x="3200" y="303186"/>
                </a:lnTo>
                <a:lnTo>
                  <a:pt x="12524" y="257542"/>
                </a:lnTo>
                <a:lnTo>
                  <a:pt x="27555" y="214258"/>
                </a:lnTo>
                <a:lnTo>
                  <a:pt x="47874" y="173754"/>
                </a:lnTo>
                <a:lnTo>
                  <a:pt x="73065" y="136448"/>
                </a:lnTo>
                <a:lnTo>
                  <a:pt x="102711" y="102758"/>
                </a:lnTo>
                <a:lnTo>
                  <a:pt x="136394" y="73104"/>
                </a:lnTo>
                <a:lnTo>
                  <a:pt x="173698" y="47902"/>
                </a:lnTo>
                <a:lnTo>
                  <a:pt x="214205" y="27572"/>
                </a:lnTo>
                <a:lnTo>
                  <a:pt x="257498" y="12533"/>
                </a:lnTo>
                <a:lnTo>
                  <a:pt x="303160" y="3203"/>
                </a:lnTo>
                <a:lnTo>
                  <a:pt x="350774" y="0"/>
                </a:lnTo>
                <a:lnTo>
                  <a:pt x="1753997" y="0"/>
                </a:lnTo>
                <a:lnTo>
                  <a:pt x="1801613" y="3203"/>
                </a:lnTo>
                <a:lnTo>
                  <a:pt x="1847282" y="12533"/>
                </a:lnTo>
                <a:lnTo>
                  <a:pt x="1890585" y="27572"/>
                </a:lnTo>
                <a:lnTo>
                  <a:pt x="1931105" y="47902"/>
                </a:lnTo>
                <a:lnTo>
                  <a:pt x="1968424" y="73104"/>
                </a:lnTo>
                <a:lnTo>
                  <a:pt x="2002123" y="102758"/>
                </a:lnTo>
                <a:lnTo>
                  <a:pt x="2031784" y="136448"/>
                </a:lnTo>
                <a:lnTo>
                  <a:pt x="2056990" y="173754"/>
                </a:lnTo>
                <a:lnTo>
                  <a:pt x="2077323" y="214258"/>
                </a:lnTo>
                <a:lnTo>
                  <a:pt x="2092363" y="257542"/>
                </a:lnTo>
                <a:lnTo>
                  <a:pt x="2101694" y="303186"/>
                </a:lnTo>
                <a:lnTo>
                  <a:pt x="2104898" y="350774"/>
                </a:lnTo>
                <a:lnTo>
                  <a:pt x="2104898" y="1754124"/>
                </a:lnTo>
                <a:lnTo>
                  <a:pt x="2101694" y="1801711"/>
                </a:lnTo>
                <a:lnTo>
                  <a:pt x="2092363" y="1847355"/>
                </a:lnTo>
                <a:lnTo>
                  <a:pt x="2077323" y="1890639"/>
                </a:lnTo>
                <a:lnTo>
                  <a:pt x="2056990" y="1931143"/>
                </a:lnTo>
                <a:lnTo>
                  <a:pt x="2031784" y="1968449"/>
                </a:lnTo>
                <a:lnTo>
                  <a:pt x="2002123" y="2002139"/>
                </a:lnTo>
                <a:lnTo>
                  <a:pt x="1968424" y="2031793"/>
                </a:lnTo>
                <a:lnTo>
                  <a:pt x="1931105" y="2056995"/>
                </a:lnTo>
                <a:lnTo>
                  <a:pt x="1890585" y="2077325"/>
                </a:lnTo>
                <a:lnTo>
                  <a:pt x="1847282" y="2092364"/>
                </a:lnTo>
                <a:lnTo>
                  <a:pt x="1801613" y="2101694"/>
                </a:lnTo>
                <a:lnTo>
                  <a:pt x="1753997" y="2104898"/>
                </a:lnTo>
                <a:lnTo>
                  <a:pt x="350774" y="2104898"/>
                </a:lnTo>
                <a:lnTo>
                  <a:pt x="303160" y="2101694"/>
                </a:lnTo>
                <a:lnTo>
                  <a:pt x="257498" y="2092364"/>
                </a:lnTo>
                <a:lnTo>
                  <a:pt x="214205" y="2077325"/>
                </a:lnTo>
                <a:lnTo>
                  <a:pt x="173698" y="2056995"/>
                </a:lnTo>
                <a:lnTo>
                  <a:pt x="136394" y="2031793"/>
                </a:lnTo>
                <a:lnTo>
                  <a:pt x="102711" y="2002139"/>
                </a:lnTo>
                <a:lnTo>
                  <a:pt x="73065" y="1968449"/>
                </a:lnTo>
                <a:lnTo>
                  <a:pt x="47874" y="1931143"/>
                </a:lnTo>
                <a:lnTo>
                  <a:pt x="27555" y="1890639"/>
                </a:lnTo>
                <a:lnTo>
                  <a:pt x="12524" y="1847355"/>
                </a:lnTo>
                <a:lnTo>
                  <a:pt x="3200" y="1801711"/>
                </a:lnTo>
                <a:lnTo>
                  <a:pt x="0" y="1754124"/>
                </a:lnTo>
                <a:lnTo>
                  <a:pt x="0" y="350774"/>
                </a:lnTo>
                <a:close/>
              </a:path>
            </a:pathLst>
          </a:custGeom>
          <a:ln w="31432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4990083" y="2466720"/>
            <a:ext cx="2212340" cy="2199640"/>
          </a:xfrm>
          <a:custGeom>
            <a:avLst/>
            <a:gdLst/>
            <a:ahLst/>
            <a:cxnLst/>
            <a:rect l="l" t="t" r="r" b="b"/>
            <a:pathLst>
              <a:path w="2212340" h="2199640">
                <a:moveTo>
                  <a:pt x="0" y="413257"/>
                </a:moveTo>
                <a:lnTo>
                  <a:pt x="2780" y="365066"/>
                </a:lnTo>
                <a:lnTo>
                  <a:pt x="10915" y="318507"/>
                </a:lnTo>
                <a:lnTo>
                  <a:pt x="24094" y="273889"/>
                </a:lnTo>
                <a:lnTo>
                  <a:pt x="42007" y="231525"/>
                </a:lnTo>
                <a:lnTo>
                  <a:pt x="64343" y="191722"/>
                </a:lnTo>
                <a:lnTo>
                  <a:pt x="90793" y="154793"/>
                </a:lnTo>
                <a:lnTo>
                  <a:pt x="121046" y="121046"/>
                </a:lnTo>
                <a:lnTo>
                  <a:pt x="154793" y="90793"/>
                </a:lnTo>
                <a:lnTo>
                  <a:pt x="191722" y="64343"/>
                </a:lnTo>
                <a:lnTo>
                  <a:pt x="231525" y="42007"/>
                </a:lnTo>
                <a:lnTo>
                  <a:pt x="273889" y="24094"/>
                </a:lnTo>
                <a:lnTo>
                  <a:pt x="318507" y="10915"/>
                </a:lnTo>
                <a:lnTo>
                  <a:pt x="365066" y="2780"/>
                </a:lnTo>
                <a:lnTo>
                  <a:pt x="413257" y="0"/>
                </a:lnTo>
                <a:lnTo>
                  <a:pt x="1798573" y="0"/>
                </a:lnTo>
                <a:lnTo>
                  <a:pt x="1846765" y="2780"/>
                </a:lnTo>
                <a:lnTo>
                  <a:pt x="1893324" y="10915"/>
                </a:lnTo>
                <a:lnTo>
                  <a:pt x="1937942" y="24094"/>
                </a:lnTo>
                <a:lnTo>
                  <a:pt x="1980306" y="42007"/>
                </a:lnTo>
                <a:lnTo>
                  <a:pt x="2020109" y="64343"/>
                </a:lnTo>
                <a:lnTo>
                  <a:pt x="2057038" y="90793"/>
                </a:lnTo>
                <a:lnTo>
                  <a:pt x="2090785" y="121046"/>
                </a:lnTo>
                <a:lnTo>
                  <a:pt x="2121038" y="154793"/>
                </a:lnTo>
                <a:lnTo>
                  <a:pt x="2147488" y="191722"/>
                </a:lnTo>
                <a:lnTo>
                  <a:pt x="2169824" y="231525"/>
                </a:lnTo>
                <a:lnTo>
                  <a:pt x="2187737" y="273889"/>
                </a:lnTo>
                <a:lnTo>
                  <a:pt x="2200916" y="318507"/>
                </a:lnTo>
                <a:lnTo>
                  <a:pt x="2209051" y="365066"/>
                </a:lnTo>
                <a:lnTo>
                  <a:pt x="2211832" y="413257"/>
                </a:lnTo>
                <a:lnTo>
                  <a:pt x="2211832" y="1785873"/>
                </a:lnTo>
                <a:lnTo>
                  <a:pt x="2209051" y="1834065"/>
                </a:lnTo>
                <a:lnTo>
                  <a:pt x="2200916" y="1880624"/>
                </a:lnTo>
                <a:lnTo>
                  <a:pt x="2187737" y="1925242"/>
                </a:lnTo>
                <a:lnTo>
                  <a:pt x="2169824" y="1967606"/>
                </a:lnTo>
                <a:lnTo>
                  <a:pt x="2147488" y="2007409"/>
                </a:lnTo>
                <a:lnTo>
                  <a:pt x="2121038" y="2044338"/>
                </a:lnTo>
                <a:lnTo>
                  <a:pt x="2090785" y="2078085"/>
                </a:lnTo>
                <a:lnTo>
                  <a:pt x="2057038" y="2108338"/>
                </a:lnTo>
                <a:lnTo>
                  <a:pt x="2020109" y="2134788"/>
                </a:lnTo>
                <a:lnTo>
                  <a:pt x="1980306" y="2157124"/>
                </a:lnTo>
                <a:lnTo>
                  <a:pt x="1937942" y="2175037"/>
                </a:lnTo>
                <a:lnTo>
                  <a:pt x="1893324" y="2188216"/>
                </a:lnTo>
                <a:lnTo>
                  <a:pt x="1846765" y="2196351"/>
                </a:lnTo>
                <a:lnTo>
                  <a:pt x="1798573" y="2199131"/>
                </a:lnTo>
                <a:lnTo>
                  <a:pt x="413257" y="2199131"/>
                </a:lnTo>
                <a:lnTo>
                  <a:pt x="365066" y="2196351"/>
                </a:lnTo>
                <a:lnTo>
                  <a:pt x="318507" y="2188216"/>
                </a:lnTo>
                <a:lnTo>
                  <a:pt x="273889" y="2175037"/>
                </a:lnTo>
                <a:lnTo>
                  <a:pt x="231525" y="2157124"/>
                </a:lnTo>
                <a:lnTo>
                  <a:pt x="191722" y="2134788"/>
                </a:lnTo>
                <a:lnTo>
                  <a:pt x="154793" y="2108338"/>
                </a:lnTo>
                <a:lnTo>
                  <a:pt x="121046" y="2078085"/>
                </a:lnTo>
                <a:lnTo>
                  <a:pt x="90793" y="2044338"/>
                </a:lnTo>
                <a:lnTo>
                  <a:pt x="64343" y="2007409"/>
                </a:lnTo>
                <a:lnTo>
                  <a:pt x="42007" y="1967606"/>
                </a:lnTo>
                <a:lnTo>
                  <a:pt x="24094" y="1925242"/>
                </a:lnTo>
                <a:lnTo>
                  <a:pt x="10915" y="1880624"/>
                </a:lnTo>
                <a:lnTo>
                  <a:pt x="2780" y="1834065"/>
                </a:lnTo>
                <a:lnTo>
                  <a:pt x="0" y="1785873"/>
                </a:lnTo>
                <a:lnTo>
                  <a:pt x="0" y="413257"/>
                </a:lnTo>
                <a:close/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0" y="1587"/>
            <a:ext cx="12186409" cy="68564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847" y="1729790"/>
            <a:ext cx="10678160" cy="614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6847" y="1729790"/>
            <a:ext cx="11538305" cy="3849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04421" y="6236394"/>
            <a:ext cx="292734" cy="27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2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Relationship Id="rId25" Type="http://schemas.openxmlformats.org/officeDocument/2006/relationships/image" Target="../media/image2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2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2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4.png"/><Relationship Id="rId5" Type="http://schemas.openxmlformats.org/officeDocument/2006/relationships/image" Target="../media/image7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021" y="2316988"/>
            <a:ext cx="133794" cy="2590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94893" rIns="0" bIns="0" rtlCol="0" vert="horz">
            <a:spAutoFit/>
          </a:bodyPr>
          <a:lstStyle/>
          <a:p>
            <a:pPr marL="4165600" marR="5080">
              <a:lnSpc>
                <a:spcPct val="100000"/>
              </a:lnSpc>
              <a:spcBef>
                <a:spcPts val="95"/>
              </a:spcBef>
            </a:pPr>
            <a:r>
              <a:rPr dirty="0" sz="3700" spc="-120" b="0">
                <a:solidFill>
                  <a:srgbClr val="0A0A0A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3700" spc="130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75" b="0">
                <a:solidFill>
                  <a:srgbClr val="0A0A0A"/>
                </a:solidFill>
                <a:latin typeface="Microsoft Sans Serif"/>
                <a:cs typeface="Microsoft Sans Serif"/>
              </a:rPr>
              <a:t>ДЕЙСТВИЙ </a:t>
            </a:r>
            <a:r>
              <a:rPr dirty="0" sz="3700" spc="-70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45" b="0">
                <a:solidFill>
                  <a:srgbClr val="0A0A0A"/>
                </a:solidFill>
                <a:latin typeface="Microsoft Sans Serif"/>
                <a:cs typeface="Microsoft Sans Serif"/>
              </a:rPr>
              <a:t>НАСЕЛЕНИЯ</a:t>
            </a:r>
            <a:r>
              <a:rPr dirty="0" sz="3700" spc="160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15" b="0">
                <a:solidFill>
                  <a:srgbClr val="0A0A0A"/>
                </a:solidFill>
                <a:latin typeface="Microsoft Sans Serif"/>
                <a:cs typeface="Microsoft Sans Serif"/>
              </a:rPr>
              <a:t>ПО</a:t>
            </a:r>
            <a:r>
              <a:rPr dirty="0" sz="3700" spc="120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45" b="0">
                <a:solidFill>
                  <a:srgbClr val="0A0A0A"/>
                </a:solidFill>
                <a:latin typeface="Microsoft Sans Serif"/>
                <a:cs typeface="Microsoft Sans Serif"/>
              </a:rPr>
              <a:t>СИГНАЛУ </a:t>
            </a:r>
            <a:r>
              <a:rPr dirty="0" sz="3700" spc="-965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100" b="0">
                <a:solidFill>
                  <a:srgbClr val="0A0A0A"/>
                </a:solidFill>
                <a:latin typeface="Microsoft Sans Serif"/>
                <a:cs typeface="Microsoft Sans Serif"/>
              </a:rPr>
              <a:t>ГРАЖДАНСКОЙ</a:t>
            </a:r>
            <a:r>
              <a:rPr dirty="0" sz="3700" spc="110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20" b="0">
                <a:solidFill>
                  <a:srgbClr val="0A0A0A"/>
                </a:solidFill>
                <a:latin typeface="Microsoft Sans Serif"/>
                <a:cs typeface="Microsoft Sans Serif"/>
              </a:rPr>
              <a:t>ОБОРОНЫ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2796" y="2290064"/>
            <a:ext cx="2644775" cy="2644775"/>
            <a:chOff x="1092796" y="2290064"/>
            <a:chExt cx="2644775" cy="26447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796" y="2290064"/>
              <a:ext cx="2644775" cy="2644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3559" y="3278124"/>
              <a:ext cx="1321308" cy="13213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6878" y="3672205"/>
              <a:ext cx="431164" cy="4174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2316" y="3737737"/>
              <a:ext cx="275844" cy="2378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734293" y="6268618"/>
            <a:ext cx="1162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7E7E7E"/>
                </a:solidFill>
                <a:latin typeface="Verdana"/>
                <a:cs typeface="Verdana"/>
              </a:rPr>
              <a:t>66.mchs.gov.ru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0733" y="602996"/>
            <a:ext cx="351345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0A0A0A"/>
                </a:solidFill>
                <a:latin typeface="Times New Roman"/>
                <a:cs typeface="Times New Roman"/>
              </a:rPr>
              <a:t>Информационно</a:t>
            </a:r>
            <a:r>
              <a:rPr dirty="0" sz="1600" spc="-15">
                <a:solidFill>
                  <a:srgbClr val="0A0A0A"/>
                </a:solidFill>
                <a:latin typeface="Microsoft Sans Serif"/>
                <a:cs typeface="Microsoft Sans Serif"/>
              </a:rPr>
              <a:t>-</a:t>
            </a:r>
            <a:r>
              <a:rPr dirty="0" sz="1600" spc="-15">
                <a:solidFill>
                  <a:srgbClr val="0A0A0A"/>
                </a:solidFill>
                <a:latin typeface="Times New Roman"/>
                <a:cs typeface="Times New Roman"/>
              </a:rPr>
              <a:t>справочные</a:t>
            </a:r>
            <a:r>
              <a:rPr dirty="0" sz="1600" spc="-10">
                <a:solidFill>
                  <a:srgbClr val="0A0A0A"/>
                </a:solidFill>
                <a:latin typeface="Times New Roman"/>
                <a:cs typeface="Times New Roman"/>
              </a:rPr>
              <a:t> материалы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521" y="6268618"/>
            <a:ext cx="4806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7E7E7E"/>
                </a:solidFill>
                <a:latin typeface="Verdana"/>
                <a:cs typeface="Verdana"/>
              </a:rPr>
              <a:t>Главное</a:t>
            </a:r>
            <a:r>
              <a:rPr dirty="0" sz="1200" spc="-11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200" spc="15">
                <a:solidFill>
                  <a:srgbClr val="7E7E7E"/>
                </a:solidFill>
                <a:latin typeface="Verdana"/>
                <a:cs typeface="Verdana"/>
              </a:rPr>
              <a:t>управление</a:t>
            </a:r>
            <a:r>
              <a:rPr dirty="0" sz="1200" spc="-1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7E7E7E"/>
                </a:solidFill>
                <a:latin typeface="Verdana"/>
                <a:cs typeface="Verdana"/>
              </a:rPr>
              <a:t>МЧС</a:t>
            </a:r>
            <a:r>
              <a:rPr dirty="0" sz="1200" spc="-9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200" spc="50">
                <a:solidFill>
                  <a:srgbClr val="7E7E7E"/>
                </a:solidFill>
                <a:latin typeface="Verdana"/>
                <a:cs typeface="Verdana"/>
              </a:rPr>
              <a:t>России</a:t>
            </a:r>
            <a:r>
              <a:rPr dirty="0" sz="1200" spc="-14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200" spc="35">
                <a:solidFill>
                  <a:srgbClr val="7E7E7E"/>
                </a:solidFill>
                <a:latin typeface="Verdana"/>
                <a:cs typeface="Verdana"/>
              </a:rPr>
              <a:t>по</a:t>
            </a:r>
            <a:r>
              <a:rPr dirty="0" sz="1200" spc="-9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200" spc="15">
                <a:solidFill>
                  <a:srgbClr val="7E7E7E"/>
                </a:solidFill>
                <a:latin typeface="Verdana"/>
                <a:cs typeface="Verdana"/>
              </a:rPr>
              <a:t>Свердловской</a:t>
            </a:r>
            <a:r>
              <a:rPr dirty="0" sz="1200" spc="-8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7E7E7E"/>
                </a:solidFill>
                <a:latin typeface="Verdana"/>
                <a:cs typeface="Verdana"/>
              </a:rPr>
              <a:t>области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41440" y="4888103"/>
            <a:ext cx="309245" cy="184150"/>
            <a:chOff x="5941440" y="4888103"/>
            <a:chExt cx="309245" cy="184150"/>
          </a:xfrm>
        </p:grpSpPr>
        <p:sp>
          <p:nvSpPr>
            <p:cNvPr id="13" name="object 13"/>
            <p:cNvSpPr/>
            <p:nvPr/>
          </p:nvSpPr>
          <p:spPr>
            <a:xfrm>
              <a:off x="5947790" y="4894453"/>
              <a:ext cx="296545" cy="171450"/>
            </a:xfrm>
            <a:custGeom>
              <a:avLst/>
              <a:gdLst/>
              <a:ahLst/>
              <a:cxnLst/>
              <a:rect l="l" t="t" r="r" b="b"/>
              <a:pathLst>
                <a:path w="296545" h="171450">
                  <a:moveTo>
                    <a:pt x="296418" y="0"/>
                  </a:moveTo>
                  <a:lnTo>
                    <a:pt x="145923" y="116840"/>
                  </a:lnTo>
                  <a:lnTo>
                    <a:pt x="0" y="5969"/>
                  </a:lnTo>
                  <a:lnTo>
                    <a:pt x="0" y="57404"/>
                  </a:lnTo>
                  <a:lnTo>
                    <a:pt x="147447" y="171196"/>
                  </a:lnTo>
                  <a:lnTo>
                    <a:pt x="294894" y="57404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A3A2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47790" y="4894453"/>
              <a:ext cx="296545" cy="171450"/>
            </a:xfrm>
            <a:custGeom>
              <a:avLst/>
              <a:gdLst/>
              <a:ahLst/>
              <a:cxnLst/>
              <a:rect l="l" t="t" r="r" b="b"/>
              <a:pathLst>
                <a:path w="296545" h="171450">
                  <a:moveTo>
                    <a:pt x="296418" y="0"/>
                  </a:moveTo>
                  <a:lnTo>
                    <a:pt x="294894" y="57404"/>
                  </a:lnTo>
                  <a:lnTo>
                    <a:pt x="147447" y="171196"/>
                  </a:lnTo>
                  <a:lnTo>
                    <a:pt x="0" y="57404"/>
                  </a:lnTo>
                  <a:lnTo>
                    <a:pt x="0" y="5969"/>
                  </a:lnTo>
                  <a:lnTo>
                    <a:pt x="145923" y="116840"/>
                  </a:lnTo>
                  <a:lnTo>
                    <a:pt x="296418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482465" y="4137869"/>
            <a:ext cx="6426835" cy="61976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35" b="1">
                <a:solidFill>
                  <a:srgbClr val="252525"/>
                </a:solidFill>
                <a:latin typeface="Tahoma"/>
                <a:cs typeface="Tahoma"/>
              </a:rPr>
              <a:t>Комплектование</a:t>
            </a:r>
            <a:r>
              <a:rPr dirty="0" sz="1600" spc="1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75" b="1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2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65" b="1">
                <a:solidFill>
                  <a:srgbClr val="252525"/>
                </a:solidFill>
                <a:latin typeface="Tahoma"/>
                <a:cs typeface="Tahoma"/>
              </a:rPr>
              <a:t>применение</a:t>
            </a:r>
            <a:r>
              <a:rPr dirty="0" sz="1600" spc="1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30" b="1">
                <a:solidFill>
                  <a:srgbClr val="252525"/>
                </a:solidFill>
                <a:latin typeface="Tahoma"/>
                <a:cs typeface="Tahoma"/>
              </a:rPr>
              <a:t>тревожного</a:t>
            </a:r>
            <a:r>
              <a:rPr dirty="0" sz="1600" spc="1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30" b="1">
                <a:solidFill>
                  <a:srgbClr val="252525"/>
                </a:solidFill>
                <a:latin typeface="Tahoma"/>
                <a:cs typeface="Tahoma"/>
              </a:rPr>
              <a:t>чемоданчика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600" spc="50" b="1">
                <a:solidFill>
                  <a:srgbClr val="252525"/>
                </a:solidFill>
                <a:latin typeface="Tahoma"/>
                <a:cs typeface="Tahoma"/>
              </a:rPr>
              <a:t>Порядок</a:t>
            </a:r>
            <a:r>
              <a:rPr dirty="0" sz="1600" spc="-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35" b="1">
                <a:solidFill>
                  <a:srgbClr val="252525"/>
                </a:solidFill>
                <a:latin typeface="Tahoma"/>
                <a:cs typeface="Tahoma"/>
              </a:rPr>
              <a:t>эвакуации</a:t>
            </a:r>
            <a:r>
              <a:rPr dirty="0" sz="1600" spc="-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40" b="1">
                <a:solidFill>
                  <a:srgbClr val="252525"/>
                </a:solidFill>
                <a:latin typeface="Tahoma"/>
                <a:cs typeface="Tahoma"/>
              </a:rPr>
              <a:t>населения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9104" y="5968365"/>
            <a:ext cx="2228850" cy="5295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73" y="542924"/>
            <a:ext cx="546163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0">
                <a:solidFill>
                  <a:srgbClr val="7E7E7E"/>
                </a:solidFill>
                <a:latin typeface="Corbel"/>
                <a:cs typeface="Corbel"/>
              </a:rPr>
              <a:t>Подразделение</a:t>
            </a:r>
            <a:r>
              <a:rPr dirty="0" sz="1600" spc="5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orbel"/>
                <a:cs typeface="Corbel"/>
              </a:rPr>
              <a:t>защитных</a:t>
            </a:r>
            <a:r>
              <a:rPr dirty="0" sz="1600" spc="4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orbel"/>
                <a:cs typeface="Corbel"/>
              </a:rPr>
              <a:t>сооружений</a:t>
            </a:r>
            <a:r>
              <a:rPr dirty="0" sz="1600" spc="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5" b="0">
                <a:solidFill>
                  <a:srgbClr val="7E7E7E"/>
                </a:solidFill>
                <a:latin typeface="Corbel"/>
                <a:cs typeface="Corbel"/>
              </a:rPr>
              <a:t>гражданской</a:t>
            </a:r>
            <a:r>
              <a:rPr dirty="0" sz="1600" spc="6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orbel"/>
                <a:cs typeface="Corbel"/>
              </a:rPr>
              <a:t>обороны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100" y="1238630"/>
            <a:ext cx="9210395" cy="3498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34962" y="3814317"/>
            <a:ext cx="152400" cy="158750"/>
          </a:xfrm>
          <a:custGeom>
            <a:avLst/>
            <a:gdLst/>
            <a:ahLst/>
            <a:cxnLst/>
            <a:rect l="l" t="t" r="r" b="b"/>
            <a:pathLst>
              <a:path w="152400" h="158750">
                <a:moveTo>
                  <a:pt x="151853" y="0"/>
                </a:moveTo>
                <a:lnTo>
                  <a:pt x="0" y="0"/>
                </a:lnTo>
                <a:lnTo>
                  <a:pt x="0" y="158749"/>
                </a:lnTo>
                <a:lnTo>
                  <a:pt x="151853" y="158749"/>
                </a:lnTo>
                <a:lnTo>
                  <a:pt x="1518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3552" y="4802885"/>
            <a:ext cx="152400" cy="158750"/>
          </a:xfrm>
          <a:custGeom>
            <a:avLst/>
            <a:gdLst/>
            <a:ahLst/>
            <a:cxnLst/>
            <a:rect l="l" t="t" r="r" b="b"/>
            <a:pathLst>
              <a:path w="152400" h="158750">
                <a:moveTo>
                  <a:pt x="151853" y="0"/>
                </a:moveTo>
                <a:lnTo>
                  <a:pt x="0" y="0"/>
                </a:lnTo>
                <a:lnTo>
                  <a:pt x="0" y="158750"/>
                </a:lnTo>
                <a:lnTo>
                  <a:pt x="151853" y="158750"/>
                </a:lnTo>
                <a:lnTo>
                  <a:pt x="1518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41300">
              <a:lnSpc>
                <a:spcPct val="110100"/>
              </a:lnSpc>
              <a:spcBef>
                <a:spcPts val="100"/>
              </a:spcBef>
            </a:pPr>
            <a:r>
              <a:rPr dirty="0" spc="55"/>
              <a:t>Противорадиационное </a:t>
            </a:r>
            <a:r>
              <a:rPr dirty="0" spc="35"/>
              <a:t>укрытие </a:t>
            </a:r>
            <a:r>
              <a:rPr dirty="0" spc="-240"/>
              <a:t>– </a:t>
            </a:r>
            <a:r>
              <a:rPr dirty="0" spc="40"/>
              <a:t>защитное </a:t>
            </a:r>
            <a:r>
              <a:rPr dirty="0" spc="60"/>
              <a:t>сооружение </a:t>
            </a:r>
            <a:r>
              <a:rPr dirty="0" spc="40"/>
              <a:t>гражданской </a:t>
            </a:r>
            <a:r>
              <a:rPr dirty="0" spc="25"/>
              <a:t>обороны, </a:t>
            </a:r>
            <a:r>
              <a:rPr dirty="0" spc="30"/>
              <a:t> </a:t>
            </a:r>
            <a:r>
              <a:rPr dirty="0" spc="50"/>
              <a:t>предназначен</a:t>
            </a:r>
            <a:r>
              <a:rPr dirty="0" spc="-20"/>
              <a:t> </a:t>
            </a:r>
            <a:r>
              <a:rPr dirty="0" spc="25"/>
              <a:t>для</a:t>
            </a:r>
            <a:r>
              <a:rPr dirty="0" spc="-25"/>
              <a:t> </a:t>
            </a:r>
            <a:r>
              <a:rPr dirty="0" spc="20"/>
              <a:t>защиты</a:t>
            </a:r>
            <a:r>
              <a:rPr dirty="0" spc="-10"/>
              <a:t> </a:t>
            </a:r>
            <a:r>
              <a:rPr dirty="0" spc="20"/>
              <a:t>укрываемых</a:t>
            </a:r>
            <a:r>
              <a:rPr dirty="0" spc="-5"/>
              <a:t> </a:t>
            </a:r>
            <a:r>
              <a:rPr dirty="0" spc="20"/>
              <a:t>от</a:t>
            </a:r>
            <a:r>
              <a:rPr dirty="0" spc="-25"/>
              <a:t> </a:t>
            </a:r>
            <a:r>
              <a:rPr dirty="0" spc="45"/>
              <a:t>воздействия</a:t>
            </a:r>
            <a:r>
              <a:rPr dirty="0" spc="-20"/>
              <a:t> </a:t>
            </a:r>
            <a:r>
              <a:rPr dirty="0" spc="40"/>
              <a:t>ионизирующих</a:t>
            </a:r>
            <a:r>
              <a:rPr dirty="0" spc="-5"/>
              <a:t> </a:t>
            </a:r>
            <a:r>
              <a:rPr dirty="0" spc="50"/>
              <a:t>излучений</a:t>
            </a:r>
            <a:r>
              <a:rPr dirty="0" spc="-20"/>
              <a:t> </a:t>
            </a:r>
            <a:r>
              <a:rPr dirty="0" spc="80"/>
              <a:t>при </a:t>
            </a:r>
            <a:r>
              <a:rPr dirty="0" spc="-500"/>
              <a:t> </a:t>
            </a:r>
            <a:r>
              <a:rPr dirty="0" spc="45"/>
              <a:t>радиоактивном </a:t>
            </a:r>
            <a:r>
              <a:rPr dirty="0" spc="50"/>
              <a:t>заражении </a:t>
            </a:r>
            <a:r>
              <a:rPr dirty="0" spc="-190"/>
              <a:t>( </a:t>
            </a:r>
            <a:r>
              <a:rPr dirty="0" spc="30"/>
              <a:t>загрязнении) </a:t>
            </a:r>
            <a:r>
              <a:rPr dirty="0" spc="55"/>
              <a:t>местности </a:t>
            </a:r>
            <a:r>
              <a:rPr dirty="0" spc="85"/>
              <a:t>и </a:t>
            </a:r>
            <a:r>
              <a:rPr dirty="0" spc="40"/>
              <a:t>допускающее </a:t>
            </a:r>
            <a:r>
              <a:rPr dirty="0" spc="60"/>
              <a:t>непрерывное </a:t>
            </a:r>
            <a:r>
              <a:rPr dirty="0" spc="65"/>
              <a:t> </a:t>
            </a:r>
            <a:r>
              <a:rPr dirty="0" spc="50"/>
              <a:t>пребывание</a:t>
            </a:r>
            <a:r>
              <a:rPr dirty="0" spc="-25"/>
              <a:t> </a:t>
            </a:r>
            <a:r>
              <a:rPr dirty="0" spc="20"/>
              <a:t>в</a:t>
            </a:r>
            <a:r>
              <a:rPr dirty="0" spc="-30"/>
              <a:t> </a:t>
            </a:r>
            <a:r>
              <a:rPr dirty="0" spc="75"/>
              <a:t>нем</a:t>
            </a:r>
            <a:r>
              <a:rPr dirty="0" spc="-30"/>
              <a:t> </a:t>
            </a:r>
            <a:r>
              <a:rPr dirty="0" spc="20"/>
              <a:t>укрываемых</a:t>
            </a:r>
            <a:r>
              <a:rPr dirty="0" spc="-5"/>
              <a:t> </a:t>
            </a:r>
            <a:r>
              <a:rPr dirty="0" spc="20"/>
              <a:t>в</a:t>
            </a:r>
            <a:r>
              <a:rPr dirty="0" spc="-30"/>
              <a:t> </a:t>
            </a:r>
            <a:r>
              <a:rPr dirty="0" spc="50"/>
              <a:t>течение</a:t>
            </a:r>
            <a:r>
              <a:rPr dirty="0" spc="-45"/>
              <a:t> </a:t>
            </a:r>
            <a:r>
              <a:rPr dirty="0" spc="40"/>
              <a:t>нормального</a:t>
            </a:r>
            <a:r>
              <a:rPr dirty="0" spc="-50"/>
              <a:t> </a:t>
            </a:r>
            <a:r>
              <a:rPr dirty="0" spc="75"/>
              <a:t>времени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/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dirty="0" spc="30"/>
              <a:t>Для</a:t>
            </a:r>
            <a:r>
              <a:rPr dirty="0" spc="-40"/>
              <a:t> </a:t>
            </a:r>
            <a:r>
              <a:rPr dirty="0" spc="30"/>
              <a:t>кого</a:t>
            </a:r>
            <a:r>
              <a:rPr dirty="0" spc="-40"/>
              <a:t> </a:t>
            </a:r>
            <a:r>
              <a:rPr dirty="0" spc="30"/>
              <a:t>создаются</a:t>
            </a:r>
            <a:r>
              <a:rPr dirty="0" spc="-55"/>
              <a:t> </a:t>
            </a:r>
            <a:r>
              <a:rPr dirty="0" spc="50"/>
              <a:t>противорадиационные</a:t>
            </a:r>
            <a:r>
              <a:rPr dirty="0" spc="-35"/>
              <a:t> </a:t>
            </a:r>
            <a:r>
              <a:rPr dirty="0" spc="30"/>
              <a:t>укрытия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/>
          </a:p>
          <a:p>
            <a:pPr marL="338455" marR="24130">
              <a:lnSpc>
                <a:spcPct val="120100"/>
              </a:lnSpc>
            </a:pPr>
            <a:r>
              <a:rPr dirty="0" sz="1600" spc="150" b="0">
                <a:latin typeface="Tahoma"/>
                <a:cs typeface="Tahoma"/>
              </a:rPr>
              <a:t>Для</a:t>
            </a:r>
            <a:r>
              <a:rPr dirty="0" sz="1600" spc="-80" b="0">
                <a:latin typeface="Tahoma"/>
                <a:cs typeface="Tahoma"/>
              </a:rPr>
              <a:t> </a:t>
            </a:r>
            <a:r>
              <a:rPr dirty="0" sz="1600" spc="165" b="0">
                <a:latin typeface="Tahoma"/>
                <a:cs typeface="Tahoma"/>
              </a:rPr>
              <a:t>наибольшей</a:t>
            </a:r>
            <a:r>
              <a:rPr dirty="0" sz="1600" spc="-30" b="0">
                <a:latin typeface="Tahoma"/>
                <a:cs typeface="Tahoma"/>
              </a:rPr>
              <a:t> </a:t>
            </a:r>
            <a:r>
              <a:rPr dirty="0" sz="1600" spc="155" b="0">
                <a:latin typeface="Tahoma"/>
                <a:cs typeface="Tahoma"/>
              </a:rPr>
              <a:t>работающей</a:t>
            </a:r>
            <a:r>
              <a:rPr dirty="0" sz="1600" spc="-80" b="0">
                <a:latin typeface="Tahoma"/>
                <a:cs typeface="Tahoma"/>
              </a:rPr>
              <a:t> </a:t>
            </a:r>
            <a:r>
              <a:rPr dirty="0" sz="1600" spc="190" b="0">
                <a:latin typeface="Tahoma"/>
                <a:cs typeface="Tahoma"/>
              </a:rPr>
              <a:t>смены</a:t>
            </a:r>
            <a:r>
              <a:rPr dirty="0" sz="1600" spc="-80" b="0">
                <a:latin typeface="Tahoma"/>
                <a:cs typeface="Tahoma"/>
              </a:rPr>
              <a:t> </a:t>
            </a:r>
            <a:r>
              <a:rPr dirty="0" sz="1600" spc="135" b="0">
                <a:latin typeface="Tahoma"/>
                <a:cs typeface="Tahoma"/>
              </a:rPr>
              <a:t>организации,</a:t>
            </a:r>
            <a:r>
              <a:rPr dirty="0" sz="1600" spc="-50" b="0">
                <a:latin typeface="Tahoma"/>
                <a:cs typeface="Tahoma"/>
              </a:rPr>
              <a:t> </a:t>
            </a:r>
            <a:r>
              <a:rPr dirty="0" sz="1600" spc="160" b="0">
                <a:latin typeface="Tahoma"/>
                <a:cs typeface="Tahoma"/>
              </a:rPr>
              <a:t>отнесенной</a:t>
            </a:r>
            <a:r>
              <a:rPr dirty="0" sz="1600" spc="-100" b="0">
                <a:latin typeface="Tahoma"/>
                <a:cs typeface="Tahoma"/>
              </a:rPr>
              <a:t> </a:t>
            </a:r>
            <a:r>
              <a:rPr dirty="0" sz="1600" spc="155" b="0">
                <a:latin typeface="Tahoma"/>
                <a:cs typeface="Tahoma"/>
              </a:rPr>
              <a:t>к</a:t>
            </a:r>
            <a:r>
              <a:rPr dirty="0" sz="1600" spc="-65" b="0">
                <a:latin typeface="Tahoma"/>
                <a:cs typeface="Tahoma"/>
              </a:rPr>
              <a:t> </a:t>
            </a:r>
            <a:r>
              <a:rPr dirty="0" sz="1600" spc="175" b="0">
                <a:latin typeface="Tahoma"/>
                <a:cs typeface="Tahoma"/>
              </a:rPr>
              <a:t>первой</a:t>
            </a:r>
            <a:r>
              <a:rPr dirty="0" sz="1600" spc="-70" b="0">
                <a:latin typeface="Tahoma"/>
                <a:cs typeface="Tahoma"/>
              </a:rPr>
              <a:t> </a:t>
            </a:r>
            <a:r>
              <a:rPr dirty="0" sz="1600" spc="175" b="0">
                <a:latin typeface="Tahoma"/>
                <a:cs typeface="Tahoma"/>
              </a:rPr>
              <a:t>или</a:t>
            </a:r>
            <a:r>
              <a:rPr dirty="0" sz="1600" spc="-45" b="0">
                <a:latin typeface="Tahoma"/>
                <a:cs typeface="Tahoma"/>
              </a:rPr>
              <a:t> </a:t>
            </a:r>
            <a:r>
              <a:rPr dirty="0" sz="1600" spc="150" b="0">
                <a:latin typeface="Tahoma"/>
                <a:cs typeface="Tahoma"/>
              </a:rPr>
              <a:t>второй</a:t>
            </a:r>
            <a:r>
              <a:rPr dirty="0" sz="1600" spc="-70" b="0">
                <a:latin typeface="Tahoma"/>
                <a:cs typeface="Tahoma"/>
              </a:rPr>
              <a:t> </a:t>
            </a:r>
            <a:r>
              <a:rPr dirty="0" sz="1600" spc="150" b="0">
                <a:latin typeface="Tahoma"/>
                <a:cs typeface="Tahoma"/>
              </a:rPr>
              <a:t>категории </a:t>
            </a:r>
            <a:r>
              <a:rPr dirty="0" sz="1600" spc="-484" b="0">
                <a:latin typeface="Tahoma"/>
                <a:cs typeface="Tahoma"/>
              </a:rPr>
              <a:t> </a:t>
            </a:r>
            <a:r>
              <a:rPr dirty="0" sz="1600" spc="165" b="0">
                <a:latin typeface="Tahoma"/>
                <a:cs typeface="Tahoma"/>
              </a:rPr>
              <a:t>по </a:t>
            </a:r>
            <a:r>
              <a:rPr dirty="0" sz="1600" spc="155" b="0">
                <a:latin typeface="Tahoma"/>
                <a:cs typeface="Tahoma"/>
              </a:rPr>
              <a:t>гражданской </a:t>
            </a:r>
            <a:r>
              <a:rPr dirty="0" sz="1600" spc="130" b="0">
                <a:latin typeface="Tahoma"/>
                <a:cs typeface="Tahoma"/>
              </a:rPr>
              <a:t>обороне, </a:t>
            </a:r>
            <a:r>
              <a:rPr dirty="0" sz="1600" spc="165" b="0">
                <a:latin typeface="Tahoma"/>
                <a:cs typeface="Tahoma"/>
              </a:rPr>
              <a:t>расположенной </a:t>
            </a:r>
            <a:r>
              <a:rPr dirty="0" sz="1600" spc="140" b="0">
                <a:latin typeface="Tahoma"/>
                <a:cs typeface="Tahoma"/>
              </a:rPr>
              <a:t>в </a:t>
            </a:r>
            <a:r>
              <a:rPr dirty="0" sz="1600" spc="155" b="0">
                <a:latin typeface="Tahoma"/>
                <a:cs typeface="Tahoma"/>
              </a:rPr>
              <a:t>зоне </a:t>
            </a:r>
            <a:r>
              <a:rPr dirty="0" sz="1600" spc="160" b="0">
                <a:latin typeface="Tahoma"/>
                <a:cs typeface="Tahoma"/>
              </a:rPr>
              <a:t>возможного радиационного </a:t>
            </a:r>
            <a:r>
              <a:rPr dirty="0" sz="1600" spc="155" b="0">
                <a:latin typeface="Tahoma"/>
                <a:cs typeface="Tahoma"/>
              </a:rPr>
              <a:t>заражения </a:t>
            </a:r>
            <a:r>
              <a:rPr dirty="0" sz="1600" spc="160" b="0">
                <a:latin typeface="Tahoma"/>
                <a:cs typeface="Tahoma"/>
              </a:rPr>
              <a:t> </a:t>
            </a:r>
            <a:r>
              <a:rPr dirty="0" sz="1600" spc="114" b="0">
                <a:latin typeface="Tahoma"/>
                <a:cs typeface="Tahoma"/>
              </a:rPr>
              <a:t>(загрязнения)</a:t>
            </a:r>
            <a:r>
              <a:rPr dirty="0" sz="1600" spc="-70" b="0">
                <a:latin typeface="Tahoma"/>
                <a:cs typeface="Tahoma"/>
              </a:rPr>
              <a:t> </a:t>
            </a:r>
            <a:r>
              <a:rPr dirty="0" sz="1600" spc="114" b="0">
                <a:latin typeface="Tahoma"/>
                <a:cs typeface="Tahoma"/>
              </a:rPr>
              <a:t>за</a:t>
            </a:r>
            <a:r>
              <a:rPr dirty="0" sz="1600" spc="-75" b="0">
                <a:latin typeface="Tahoma"/>
                <a:cs typeface="Tahoma"/>
              </a:rPr>
              <a:t> </a:t>
            </a:r>
            <a:r>
              <a:rPr dirty="0" sz="1600" spc="170" b="0">
                <a:latin typeface="Tahoma"/>
                <a:cs typeface="Tahoma"/>
              </a:rPr>
              <a:t>пределами</a:t>
            </a:r>
            <a:r>
              <a:rPr dirty="0" sz="1600" spc="-60" b="0">
                <a:latin typeface="Tahoma"/>
                <a:cs typeface="Tahoma"/>
              </a:rPr>
              <a:t> </a:t>
            </a:r>
            <a:r>
              <a:rPr dirty="0" sz="1600" spc="135" b="0">
                <a:latin typeface="Tahoma"/>
                <a:cs typeface="Tahoma"/>
              </a:rPr>
              <a:t>территории,</a:t>
            </a:r>
            <a:r>
              <a:rPr dirty="0" sz="1600" spc="-75" b="0">
                <a:latin typeface="Tahoma"/>
                <a:cs typeface="Tahoma"/>
              </a:rPr>
              <a:t> </a:t>
            </a:r>
            <a:r>
              <a:rPr dirty="0" sz="1600" spc="160" b="0">
                <a:latin typeface="Tahoma"/>
                <a:cs typeface="Tahoma"/>
              </a:rPr>
              <a:t>отнесенной</a:t>
            </a:r>
            <a:r>
              <a:rPr dirty="0" sz="1600" spc="-95" b="0">
                <a:latin typeface="Tahoma"/>
                <a:cs typeface="Tahoma"/>
              </a:rPr>
              <a:t> </a:t>
            </a:r>
            <a:r>
              <a:rPr dirty="0" sz="1600" spc="155" b="0">
                <a:latin typeface="Tahoma"/>
                <a:cs typeface="Tahoma"/>
              </a:rPr>
              <a:t>к</a:t>
            </a:r>
            <a:r>
              <a:rPr dirty="0" sz="1600" spc="-75" b="0">
                <a:latin typeface="Tahoma"/>
                <a:cs typeface="Tahoma"/>
              </a:rPr>
              <a:t> </a:t>
            </a:r>
            <a:r>
              <a:rPr dirty="0" sz="1600" spc="160" b="0">
                <a:latin typeface="Tahoma"/>
                <a:cs typeface="Tahoma"/>
              </a:rPr>
              <a:t>группе</a:t>
            </a:r>
            <a:r>
              <a:rPr dirty="0" sz="1600" spc="-65" b="0">
                <a:latin typeface="Tahoma"/>
                <a:cs typeface="Tahoma"/>
              </a:rPr>
              <a:t> </a:t>
            </a:r>
            <a:r>
              <a:rPr dirty="0" sz="1600" spc="165" b="0">
                <a:latin typeface="Tahoma"/>
                <a:cs typeface="Tahoma"/>
              </a:rPr>
              <a:t>по</a:t>
            </a:r>
            <a:r>
              <a:rPr dirty="0" sz="1600" spc="-70" b="0">
                <a:latin typeface="Tahoma"/>
                <a:cs typeface="Tahoma"/>
              </a:rPr>
              <a:t> </a:t>
            </a:r>
            <a:r>
              <a:rPr dirty="0" sz="1600" spc="155" b="0">
                <a:latin typeface="Tahoma"/>
                <a:cs typeface="Tahoma"/>
              </a:rPr>
              <a:t>гражданской</a:t>
            </a:r>
            <a:r>
              <a:rPr dirty="0" sz="1600" spc="-60" b="0">
                <a:latin typeface="Tahoma"/>
                <a:cs typeface="Tahoma"/>
              </a:rPr>
              <a:t> </a:t>
            </a:r>
            <a:r>
              <a:rPr dirty="0" sz="1600" spc="165" b="0">
                <a:latin typeface="Tahoma"/>
                <a:cs typeface="Tahoma"/>
              </a:rPr>
              <a:t>обороне</a:t>
            </a:r>
            <a:endParaRPr sz="1600">
              <a:latin typeface="Tahoma"/>
              <a:cs typeface="Tahoma"/>
            </a:endParaRPr>
          </a:p>
          <a:p>
            <a:pPr marL="338455" marR="5080">
              <a:lnSpc>
                <a:spcPct val="120000"/>
              </a:lnSpc>
              <a:spcBef>
                <a:spcPts val="850"/>
              </a:spcBef>
            </a:pPr>
            <a:r>
              <a:rPr dirty="0" sz="1600" spc="150" b="0">
                <a:latin typeface="Tahoma"/>
                <a:cs typeface="Tahoma"/>
              </a:rPr>
              <a:t>Для </a:t>
            </a:r>
            <a:r>
              <a:rPr dirty="0" sz="1600" spc="145" b="0">
                <a:latin typeface="Tahoma"/>
                <a:cs typeface="Tahoma"/>
              </a:rPr>
              <a:t>нетранспортабельных </a:t>
            </a:r>
            <a:r>
              <a:rPr dirty="0" sz="1600" spc="204" b="0">
                <a:latin typeface="Tahoma"/>
                <a:cs typeface="Tahoma"/>
              </a:rPr>
              <a:t>и </a:t>
            </a:r>
            <a:r>
              <a:rPr dirty="0" sz="1600" spc="155" b="0">
                <a:latin typeface="Tahoma"/>
                <a:cs typeface="Tahoma"/>
              </a:rPr>
              <a:t>обслуживающего </a:t>
            </a:r>
            <a:r>
              <a:rPr dirty="0" sz="1600" spc="135" b="0">
                <a:latin typeface="Tahoma"/>
                <a:cs typeface="Tahoma"/>
              </a:rPr>
              <a:t>их </a:t>
            </a:r>
            <a:r>
              <a:rPr dirty="0" sz="1600" spc="175" b="0">
                <a:latin typeface="Tahoma"/>
                <a:cs typeface="Tahoma"/>
              </a:rPr>
              <a:t>медицинского </a:t>
            </a:r>
            <a:r>
              <a:rPr dirty="0" sz="1600" spc="125" b="0">
                <a:latin typeface="Tahoma"/>
                <a:cs typeface="Tahoma"/>
              </a:rPr>
              <a:t>персонала, </a:t>
            </a:r>
            <a:r>
              <a:rPr dirty="0" sz="1600" spc="145" b="0">
                <a:latin typeface="Tahoma"/>
                <a:cs typeface="Tahoma"/>
              </a:rPr>
              <a:t>находящегося </a:t>
            </a:r>
            <a:r>
              <a:rPr dirty="0" sz="1600" spc="140" b="0">
                <a:latin typeface="Tahoma"/>
                <a:cs typeface="Tahoma"/>
              </a:rPr>
              <a:t>в </a:t>
            </a:r>
            <a:r>
              <a:rPr dirty="0" sz="1600" spc="145" b="0">
                <a:latin typeface="Tahoma"/>
                <a:cs typeface="Tahoma"/>
              </a:rPr>
              <a:t> </a:t>
            </a:r>
            <a:r>
              <a:rPr dirty="0" sz="1600" spc="170" b="0">
                <a:latin typeface="Tahoma"/>
                <a:cs typeface="Tahoma"/>
              </a:rPr>
              <a:t>учреждении</a:t>
            </a:r>
            <a:r>
              <a:rPr dirty="0" sz="1600" spc="-80" b="0">
                <a:latin typeface="Tahoma"/>
                <a:cs typeface="Tahoma"/>
              </a:rPr>
              <a:t> </a:t>
            </a:r>
            <a:r>
              <a:rPr dirty="0" sz="1600" spc="135" b="0">
                <a:latin typeface="Tahoma"/>
                <a:cs typeface="Tahoma"/>
              </a:rPr>
              <a:t>здравоохранения,</a:t>
            </a:r>
            <a:r>
              <a:rPr dirty="0" sz="1600" spc="-55" b="0">
                <a:latin typeface="Tahoma"/>
                <a:cs typeface="Tahoma"/>
              </a:rPr>
              <a:t> </a:t>
            </a:r>
            <a:r>
              <a:rPr dirty="0" sz="1600" spc="170" b="0">
                <a:latin typeface="Tahoma"/>
                <a:cs typeface="Tahoma"/>
              </a:rPr>
              <a:t>расположенном</a:t>
            </a:r>
            <a:r>
              <a:rPr dirty="0" sz="1600" spc="-65" b="0">
                <a:latin typeface="Tahoma"/>
                <a:cs typeface="Tahoma"/>
              </a:rPr>
              <a:t> </a:t>
            </a:r>
            <a:r>
              <a:rPr dirty="0" sz="1600" spc="140" b="0">
                <a:latin typeface="Tahoma"/>
                <a:cs typeface="Tahoma"/>
              </a:rPr>
              <a:t>в</a:t>
            </a:r>
            <a:r>
              <a:rPr dirty="0" sz="1600" spc="-65" b="0">
                <a:latin typeface="Tahoma"/>
                <a:cs typeface="Tahoma"/>
              </a:rPr>
              <a:t> </a:t>
            </a:r>
            <a:r>
              <a:rPr dirty="0" sz="1600" spc="155" b="0">
                <a:latin typeface="Tahoma"/>
                <a:cs typeface="Tahoma"/>
              </a:rPr>
              <a:t>зоне</a:t>
            </a:r>
            <a:r>
              <a:rPr dirty="0" sz="1600" spc="-65" b="0">
                <a:latin typeface="Tahoma"/>
                <a:cs typeface="Tahoma"/>
              </a:rPr>
              <a:t> </a:t>
            </a:r>
            <a:r>
              <a:rPr dirty="0" sz="1600" spc="160" b="0">
                <a:latin typeface="Tahoma"/>
                <a:cs typeface="Tahoma"/>
              </a:rPr>
              <a:t>возможного</a:t>
            </a:r>
            <a:r>
              <a:rPr dirty="0" sz="1600" spc="-50" b="0">
                <a:latin typeface="Tahoma"/>
                <a:cs typeface="Tahoma"/>
              </a:rPr>
              <a:t> </a:t>
            </a:r>
            <a:r>
              <a:rPr dirty="0" sz="1600" spc="145" b="0">
                <a:latin typeface="Tahoma"/>
                <a:cs typeface="Tahoma"/>
              </a:rPr>
              <a:t>радиоактивного</a:t>
            </a:r>
            <a:r>
              <a:rPr dirty="0" sz="1600" spc="-45" b="0">
                <a:latin typeface="Tahoma"/>
                <a:cs typeface="Tahoma"/>
              </a:rPr>
              <a:t> </a:t>
            </a:r>
            <a:r>
              <a:rPr dirty="0" sz="1600" spc="155" b="0">
                <a:latin typeface="Tahoma"/>
                <a:cs typeface="Tahoma"/>
              </a:rPr>
              <a:t>заражения </a:t>
            </a:r>
            <a:r>
              <a:rPr dirty="0" sz="1600" spc="-484" b="0">
                <a:latin typeface="Tahoma"/>
                <a:cs typeface="Tahoma"/>
              </a:rPr>
              <a:t> </a:t>
            </a:r>
            <a:r>
              <a:rPr dirty="0" sz="1600" spc="114" b="0">
                <a:latin typeface="Tahoma"/>
                <a:cs typeface="Tahoma"/>
              </a:rPr>
              <a:t>(загрязнения)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73" y="542924"/>
            <a:ext cx="5461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Подразделение</a:t>
            </a:r>
            <a:r>
              <a:rPr dirty="0" sz="1600" spc="5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защитных</a:t>
            </a:r>
            <a:r>
              <a:rPr dirty="0" sz="1600" spc="4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сооружений</a:t>
            </a:r>
            <a:r>
              <a:rPr dirty="0" sz="1600" spc="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гражданской</a:t>
            </a:r>
            <a:r>
              <a:rPr dirty="0" sz="1600" spc="6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обороны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100" y="1238630"/>
            <a:ext cx="9210395" cy="3498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00"/>
              </a:spcBef>
            </a:pPr>
            <a:r>
              <a:rPr dirty="0" spc="35"/>
              <a:t>укрытие</a:t>
            </a:r>
            <a:r>
              <a:rPr dirty="0" spc="-20"/>
              <a:t> </a:t>
            </a:r>
            <a:r>
              <a:rPr dirty="0" spc="-240"/>
              <a:t>–</a:t>
            </a:r>
            <a:r>
              <a:rPr dirty="0" spc="-20"/>
              <a:t> </a:t>
            </a:r>
            <a:r>
              <a:rPr dirty="0" spc="40"/>
              <a:t>защитное</a:t>
            </a:r>
            <a:r>
              <a:rPr dirty="0" spc="-25"/>
              <a:t> </a:t>
            </a:r>
            <a:r>
              <a:rPr dirty="0" spc="60"/>
              <a:t>сооружение</a:t>
            </a:r>
            <a:r>
              <a:rPr dirty="0" spc="-25"/>
              <a:t> </a:t>
            </a:r>
            <a:r>
              <a:rPr dirty="0" spc="40"/>
              <a:t>гражданской</a:t>
            </a:r>
            <a:r>
              <a:rPr dirty="0" spc="-35"/>
              <a:t> </a:t>
            </a:r>
            <a:r>
              <a:rPr dirty="0" spc="25"/>
              <a:t>обороны,</a:t>
            </a:r>
            <a:r>
              <a:rPr dirty="0" spc="-35"/>
              <a:t> </a:t>
            </a:r>
            <a:r>
              <a:rPr dirty="0" spc="55"/>
              <a:t>предназначенное</a:t>
            </a:r>
            <a:r>
              <a:rPr dirty="0" spc="-45"/>
              <a:t> </a:t>
            </a:r>
            <a:r>
              <a:rPr dirty="0" spc="25"/>
              <a:t>для</a:t>
            </a:r>
            <a:r>
              <a:rPr dirty="0" spc="-25"/>
              <a:t> </a:t>
            </a:r>
            <a:r>
              <a:rPr dirty="0" spc="20"/>
              <a:t>защиты </a:t>
            </a:r>
            <a:r>
              <a:rPr dirty="0" spc="-500"/>
              <a:t> </a:t>
            </a:r>
            <a:r>
              <a:rPr dirty="0" spc="20"/>
              <a:t>укрываемых</a:t>
            </a:r>
            <a:r>
              <a:rPr dirty="0" spc="470"/>
              <a:t> </a:t>
            </a:r>
            <a:r>
              <a:rPr dirty="0" spc="-60"/>
              <a:t>от: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33375" y="329933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63041" y="2494940"/>
            <a:ext cx="4135754" cy="240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8925">
              <a:lnSpc>
                <a:spcPct val="120000"/>
              </a:lnSpc>
              <a:spcBef>
                <a:spcPts val="100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Фугасного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осколочного</a:t>
            </a:r>
            <a:r>
              <a:rPr dirty="0" sz="1600" spc="-5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действия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обычных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средств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поражения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Поражения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обломками</a:t>
            </a:r>
            <a:r>
              <a:rPr dirty="0" sz="1600" spc="-4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строительных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конструкций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ahoma"/>
              <a:cs typeface="Tahoma"/>
            </a:endParaRPr>
          </a:p>
          <a:p>
            <a:pPr marL="12700" marR="88900">
              <a:lnSpc>
                <a:spcPct val="120100"/>
              </a:lnSpc>
            </a:pPr>
            <a:r>
              <a:rPr dirty="0" sz="1600" spc="185">
                <a:solidFill>
                  <a:srgbClr val="252525"/>
                </a:solidFill>
                <a:latin typeface="Tahoma"/>
                <a:cs typeface="Tahoma"/>
              </a:rPr>
              <a:t>Обрушения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конструкций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вышерасположенных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этажей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зданий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различной</a:t>
            </a:r>
            <a:r>
              <a:rPr dirty="0" sz="16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этажности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375" y="4104894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49"/>
                </a:lnTo>
                <a:lnTo>
                  <a:pt x="158750" y="158749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0208" y="302577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18684" y="485635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0880" y="2608579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99709" y="2451861"/>
            <a:ext cx="6461125" cy="3759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Для</a:t>
            </a:r>
            <a:r>
              <a:rPr dirty="0" sz="1750" spc="-4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кого</a:t>
            </a:r>
            <a:r>
              <a:rPr dirty="0" sz="1750" spc="-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создаются</a:t>
            </a:r>
            <a:r>
              <a:rPr dirty="0" sz="1750" spc="-5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5" b="1">
                <a:solidFill>
                  <a:srgbClr val="252525"/>
                </a:solidFill>
                <a:latin typeface="Tahoma"/>
                <a:cs typeface="Tahoma"/>
              </a:rPr>
              <a:t>убежища</a:t>
            </a:r>
            <a:endParaRPr sz="1750">
              <a:latin typeface="Tahoma"/>
              <a:cs typeface="Tahoma"/>
            </a:endParaRPr>
          </a:p>
          <a:p>
            <a:pPr marL="243840" marR="386715">
              <a:lnSpc>
                <a:spcPct val="120000"/>
              </a:lnSpc>
              <a:spcBef>
                <a:spcPts val="1430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Для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наибольшей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работающей </a:t>
            </a:r>
            <a:r>
              <a:rPr dirty="0" sz="1600" spc="190">
                <a:solidFill>
                  <a:srgbClr val="252525"/>
                </a:solidFill>
                <a:latin typeface="Tahoma"/>
                <a:cs typeface="Tahoma"/>
              </a:rPr>
              <a:t>смены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организации,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отнесенной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к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первой или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второй категории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 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гражданской</a:t>
            </a:r>
            <a:r>
              <a:rPr dirty="0" sz="1600" spc="-5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0">
                <a:solidFill>
                  <a:srgbClr val="252525"/>
                </a:solidFill>
                <a:latin typeface="Tahoma"/>
                <a:cs typeface="Tahoma"/>
              </a:rPr>
              <a:t>обороне,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расположенной</a:t>
            </a:r>
            <a:r>
              <a:rPr dirty="0" sz="16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за</a:t>
            </a:r>
            <a:r>
              <a:rPr dirty="0" sz="16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пределами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территории,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отнесенной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к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группе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гражданской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0">
                <a:solidFill>
                  <a:srgbClr val="252525"/>
                </a:solidFill>
                <a:latin typeface="Tahoma"/>
                <a:cs typeface="Tahoma"/>
              </a:rPr>
              <a:t>обороне,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вне зоны возможного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радиоактивного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заражения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(загрязнения)</a:t>
            </a:r>
            <a:endParaRPr sz="1600">
              <a:latin typeface="Tahoma"/>
              <a:cs typeface="Tahoma"/>
            </a:endParaRPr>
          </a:p>
          <a:p>
            <a:pPr marL="242570" marR="5080">
              <a:lnSpc>
                <a:spcPct val="120000"/>
              </a:lnSpc>
              <a:spcBef>
                <a:spcPts val="525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Для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нетранспортабельных</a:t>
            </a:r>
            <a:r>
              <a:rPr dirty="0" sz="16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больных</a:t>
            </a:r>
            <a:r>
              <a:rPr dirty="0" sz="16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обсуживающего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их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медицинского </a:t>
            </a:r>
            <a:r>
              <a:rPr dirty="0" sz="1600" spc="125">
                <a:solidFill>
                  <a:srgbClr val="252525"/>
                </a:solidFill>
                <a:latin typeface="Tahoma"/>
                <a:cs typeface="Tahoma"/>
              </a:rPr>
              <a:t>персонала,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находящегося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в 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учреждении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здравоохранения, 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расположенном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на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территории,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отнесенной</a:t>
            </a:r>
            <a:r>
              <a:rPr dirty="0" sz="16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к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группе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гражданской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обороне,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вне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зоны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возможного</a:t>
            </a:r>
            <a:r>
              <a:rPr dirty="0" sz="1600" spc="-5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радиоактивного</a:t>
            </a:r>
            <a:r>
              <a:rPr dirty="0" sz="1600" spc="-4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заражения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(загрязнения)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73" y="542924"/>
            <a:ext cx="5461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Подразделение</a:t>
            </a:r>
            <a:r>
              <a:rPr dirty="0" sz="1600" spc="5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защитных</a:t>
            </a:r>
            <a:r>
              <a:rPr dirty="0" sz="1600" spc="4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сооружений</a:t>
            </a:r>
            <a:r>
              <a:rPr dirty="0" sz="1600" spc="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гражданской</a:t>
            </a:r>
            <a:r>
              <a:rPr dirty="0" sz="1600" spc="6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обороны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67" y="1246886"/>
            <a:ext cx="6962800" cy="3416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6847" y="1688083"/>
            <a:ext cx="246507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Подразделяются</a:t>
            </a:r>
            <a:r>
              <a:rPr dirty="0" sz="1750" spc="-13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-55" b="1">
                <a:solidFill>
                  <a:srgbClr val="252525"/>
                </a:solidFill>
                <a:latin typeface="Tahoma"/>
                <a:cs typeface="Tahoma"/>
              </a:rPr>
              <a:t>на: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14191" y="1722247"/>
            <a:ext cx="3041015" cy="669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Гражданские</a:t>
            </a:r>
            <a:r>
              <a:rPr dirty="0" sz="1600" spc="-11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противогазы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Средства</a:t>
            </a:r>
            <a:r>
              <a:rPr dirty="0" sz="16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защиты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для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детей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3992" y="218744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4066" y="178244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54393" y="1717624"/>
            <a:ext cx="3458845" cy="675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Респираторы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1600" spc="190">
                <a:solidFill>
                  <a:srgbClr val="252525"/>
                </a:solidFill>
                <a:latin typeface="Tahoma"/>
                <a:cs typeface="Tahoma"/>
              </a:rPr>
              <a:t>Медицинские</a:t>
            </a:r>
            <a:r>
              <a:rPr dirty="0" sz="16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средства</a:t>
            </a:r>
            <a:r>
              <a:rPr dirty="0" sz="16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защиты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24066" y="2188972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91485" y="178676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4962" y="3587496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49"/>
                </a:lnTo>
                <a:lnTo>
                  <a:pt x="158750" y="158749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965" y="3182366"/>
            <a:ext cx="5582500" cy="20612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32613" y="436803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49" y="0"/>
                </a:moveTo>
                <a:lnTo>
                  <a:pt x="0" y="0"/>
                </a:lnTo>
                <a:lnTo>
                  <a:pt x="0" y="158750"/>
                </a:lnTo>
                <a:lnTo>
                  <a:pt x="158749" y="158750"/>
                </a:lnTo>
                <a:lnTo>
                  <a:pt x="1587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396" y="3977766"/>
            <a:ext cx="8409089" cy="21310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56400" y="598985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6396" y="5614898"/>
            <a:ext cx="1587665" cy="19649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6847" y="2711653"/>
            <a:ext cx="10909935" cy="3483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Обеспечивают</a:t>
            </a:r>
            <a:r>
              <a:rPr dirty="0" sz="1750" spc="-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60" b="1">
                <a:solidFill>
                  <a:srgbClr val="252525"/>
                </a:solidFill>
                <a:latin typeface="Tahoma"/>
                <a:cs typeface="Tahoma"/>
              </a:rPr>
              <a:t>средствами</a:t>
            </a:r>
            <a:r>
              <a:rPr dirty="0" sz="1750" spc="-3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45" b="1">
                <a:solidFill>
                  <a:srgbClr val="252525"/>
                </a:solidFill>
                <a:latin typeface="Tahoma"/>
                <a:cs typeface="Tahoma"/>
              </a:rPr>
              <a:t>индивидуальной</a:t>
            </a:r>
            <a:r>
              <a:rPr dirty="0" sz="1750" spc="-3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-15" b="1">
                <a:solidFill>
                  <a:srgbClr val="252525"/>
                </a:solidFill>
                <a:latin typeface="Tahoma"/>
                <a:cs typeface="Tahoma"/>
              </a:rPr>
              <a:t>защиты: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353060">
              <a:lnSpc>
                <a:spcPct val="100000"/>
              </a:lnSpc>
              <a:spcBef>
                <a:spcPts val="1764"/>
              </a:spcBef>
            </a:pP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Работников</a:t>
            </a:r>
            <a:r>
              <a:rPr dirty="0" sz="16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этих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органов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организаций,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находящихся</a:t>
            </a:r>
            <a:r>
              <a:rPr dirty="0" sz="1600" spc="-4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их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ведении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353060" marR="5080">
              <a:lnSpc>
                <a:spcPct val="120000"/>
              </a:lnSpc>
              <a:spcBef>
                <a:spcPts val="1620"/>
              </a:spcBef>
            </a:pP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Работников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этих органов,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работников органов местного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самоуправления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организаций,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находящихся</a:t>
            </a:r>
            <a:r>
              <a:rPr dirty="0" sz="16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dirty="0" sz="16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их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ведений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соответственно,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00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25">
                <a:solidFill>
                  <a:srgbClr val="252525"/>
                </a:solidFill>
                <a:latin typeface="Tahoma"/>
                <a:cs typeface="Tahoma"/>
              </a:rPr>
              <a:t>также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неработающее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население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соответствующего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25">
                <a:solidFill>
                  <a:srgbClr val="252525"/>
                </a:solidFill>
                <a:latin typeface="Tahoma"/>
                <a:cs typeface="Tahoma"/>
              </a:rPr>
              <a:t>субъекта </a:t>
            </a:r>
            <a:r>
              <a:rPr dirty="0" sz="1600" spc="185">
                <a:solidFill>
                  <a:srgbClr val="252525"/>
                </a:solidFill>
                <a:latin typeface="Tahoma"/>
                <a:cs typeface="Tahoma"/>
              </a:rPr>
              <a:t>Российской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Федерации,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подлежащее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обеспечению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средствами индивидуальной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защиты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362585">
              <a:lnSpc>
                <a:spcPct val="100000"/>
              </a:lnSpc>
              <a:spcBef>
                <a:spcPts val="1560"/>
              </a:spcBef>
            </a:pP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Работников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этих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организаций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961" y="631901"/>
            <a:ext cx="8992235" cy="11537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95"/>
              </a:spcBef>
            </a:pPr>
            <a:r>
              <a:rPr dirty="0" sz="3700" spc="-65" b="0">
                <a:solidFill>
                  <a:srgbClr val="0A0A0A"/>
                </a:solidFill>
                <a:latin typeface="Microsoft Sans Serif"/>
                <a:cs typeface="Microsoft Sans Serif"/>
              </a:rPr>
              <a:t>ПОДРОБНАЯ</a:t>
            </a:r>
            <a:r>
              <a:rPr dirty="0" sz="3700" spc="120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15" b="0">
                <a:solidFill>
                  <a:srgbClr val="0A0A0A"/>
                </a:solidFill>
                <a:latin typeface="Microsoft Sans Serif"/>
                <a:cs typeface="Microsoft Sans Serif"/>
              </a:rPr>
              <a:t>И</a:t>
            </a:r>
            <a:r>
              <a:rPr dirty="0" sz="3700" spc="105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140" b="0">
                <a:solidFill>
                  <a:srgbClr val="0A0A0A"/>
                </a:solidFill>
                <a:latin typeface="Microsoft Sans Serif"/>
                <a:cs typeface="Microsoft Sans Serif"/>
              </a:rPr>
              <a:t>ДРУГАЯ</a:t>
            </a:r>
            <a:r>
              <a:rPr dirty="0" sz="3700" spc="110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50" b="0">
                <a:solidFill>
                  <a:srgbClr val="0A0A0A"/>
                </a:solidFill>
                <a:latin typeface="Microsoft Sans Serif"/>
                <a:cs typeface="Microsoft Sans Serif"/>
              </a:rPr>
              <a:t>ИНФОРМАЦИЯ </a:t>
            </a:r>
            <a:r>
              <a:rPr dirty="0" sz="3700" spc="-969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10" b="0">
                <a:solidFill>
                  <a:srgbClr val="0A0A0A"/>
                </a:solidFill>
                <a:latin typeface="Microsoft Sans Serif"/>
                <a:cs typeface="Microsoft Sans Serif"/>
              </a:rPr>
              <a:t>НА</a:t>
            </a:r>
            <a:r>
              <a:rPr dirty="0" sz="3700" spc="135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30" b="0">
                <a:solidFill>
                  <a:srgbClr val="0A0A0A"/>
                </a:solidFill>
                <a:latin typeface="Microsoft Sans Serif"/>
                <a:cs typeface="Microsoft Sans Serif"/>
              </a:rPr>
              <a:t>САЙТЕ</a:t>
            </a:r>
            <a:r>
              <a:rPr dirty="0" sz="3700" spc="155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105" b="0">
                <a:solidFill>
                  <a:srgbClr val="0A0A0A"/>
                </a:solidFill>
                <a:latin typeface="Microsoft Sans Serif"/>
                <a:cs typeface="Microsoft Sans Serif"/>
              </a:rPr>
              <a:t>ГЛАВНОГО</a:t>
            </a:r>
            <a:r>
              <a:rPr dirty="0" sz="3700" spc="114" b="0">
                <a:solidFill>
                  <a:srgbClr val="0A0A0A"/>
                </a:solidFill>
                <a:latin typeface="Microsoft Sans Serif"/>
                <a:cs typeface="Microsoft Sans Serif"/>
              </a:rPr>
              <a:t> </a:t>
            </a:r>
            <a:r>
              <a:rPr dirty="0" sz="3700" spc="-65" b="0">
                <a:solidFill>
                  <a:srgbClr val="0A0A0A"/>
                </a:solidFill>
                <a:latin typeface="Microsoft Sans Serif"/>
                <a:cs typeface="Microsoft Sans Serif"/>
              </a:rPr>
              <a:t>УПРАВЛЕНИЯ</a:t>
            </a:r>
            <a:endParaRPr sz="3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73" y="542924"/>
            <a:ext cx="39020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Порядок</a:t>
            </a:r>
            <a:r>
              <a:rPr dirty="0" sz="1600" spc="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действий</a:t>
            </a:r>
            <a:r>
              <a:rPr dirty="0" sz="1600" spc="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населения</a:t>
            </a:r>
            <a:r>
              <a:rPr dirty="0" sz="1600" spc="2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по</a:t>
            </a:r>
            <a:r>
              <a:rPr dirty="0" sz="1600" spc="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сигналу</a:t>
            </a:r>
            <a:r>
              <a:rPr dirty="0" sz="1600" spc="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40">
                <a:solidFill>
                  <a:srgbClr val="7E7E7E"/>
                </a:solidFill>
                <a:latin typeface="Corbel"/>
                <a:cs typeface="Corbel"/>
              </a:rPr>
              <a:t>ГО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33" y="1246886"/>
            <a:ext cx="10747273" cy="3416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0386" y="1878888"/>
            <a:ext cx="10450195" cy="6140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00"/>
              </a:spcBef>
            </a:pPr>
            <a:r>
              <a:rPr dirty="0" spc="45"/>
              <a:t>сопровождается</a:t>
            </a:r>
            <a:r>
              <a:rPr dirty="0" spc="-50"/>
              <a:t> </a:t>
            </a:r>
            <a:r>
              <a:rPr dirty="0" spc="35"/>
              <a:t>включением</a:t>
            </a:r>
            <a:r>
              <a:rPr dirty="0" spc="-35"/>
              <a:t> </a:t>
            </a:r>
            <a:r>
              <a:rPr dirty="0" spc="50"/>
              <a:t>сирен,</a:t>
            </a:r>
            <a:r>
              <a:rPr dirty="0" spc="-40"/>
              <a:t> </a:t>
            </a:r>
            <a:r>
              <a:rPr dirty="0" spc="55"/>
              <a:t>прерывистыми</a:t>
            </a:r>
            <a:r>
              <a:rPr dirty="0" spc="-40"/>
              <a:t> </a:t>
            </a:r>
            <a:r>
              <a:rPr dirty="0" spc="40"/>
              <a:t>гудками</a:t>
            </a:r>
            <a:r>
              <a:rPr dirty="0" spc="-30"/>
              <a:t> </a:t>
            </a:r>
            <a:r>
              <a:rPr dirty="0" spc="95"/>
              <a:t>с</a:t>
            </a:r>
            <a:r>
              <a:rPr dirty="0" spc="-35"/>
              <a:t> </a:t>
            </a:r>
            <a:r>
              <a:rPr dirty="0" spc="45"/>
              <a:t>последующей</a:t>
            </a:r>
            <a:r>
              <a:rPr dirty="0" spc="-75"/>
              <a:t> </a:t>
            </a:r>
            <a:r>
              <a:rPr dirty="0" spc="60"/>
              <a:t>речевой </a:t>
            </a:r>
            <a:r>
              <a:rPr dirty="0" spc="-495"/>
              <a:t> </a:t>
            </a:r>
            <a:r>
              <a:rPr dirty="0" spc="55"/>
              <a:t>информацией</a:t>
            </a:r>
            <a:r>
              <a:rPr dirty="0" spc="-40"/>
              <a:t> </a:t>
            </a:r>
            <a:r>
              <a:rPr dirty="0" spc="50"/>
              <a:t>о</a:t>
            </a:r>
            <a:r>
              <a:rPr dirty="0" spc="-40"/>
              <a:t> </a:t>
            </a:r>
            <a:r>
              <a:rPr dirty="0" spc="55"/>
              <a:t>порядке</a:t>
            </a:r>
            <a:r>
              <a:rPr dirty="0" spc="-30"/>
              <a:t> </a:t>
            </a:r>
            <a:r>
              <a:rPr dirty="0" spc="60"/>
              <a:t>действий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040" y="1855089"/>
            <a:ext cx="762000" cy="762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3158" y="4447819"/>
            <a:ext cx="309626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5720" marR="5080" indent="-33655">
              <a:lnSpc>
                <a:spcPct val="120100"/>
              </a:lnSpc>
              <a:spcBef>
                <a:spcPts val="100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услышав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СИГНАЛ,</a:t>
            </a:r>
            <a:r>
              <a:rPr dirty="0" sz="16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включите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радиоприемник,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телевизор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послушайте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сообщение</a:t>
            </a:r>
            <a:endParaRPr sz="1600">
              <a:latin typeface="Tahoma"/>
              <a:cs typeface="Tahoma"/>
            </a:endParaRPr>
          </a:p>
          <a:p>
            <a:pPr algn="just" marL="452755" marR="156210" indent="-287020">
              <a:lnSpc>
                <a:spcPct val="120000"/>
              </a:lnSpc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сложившейся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ситуации </a:t>
            </a:r>
            <a:r>
              <a:rPr dirty="0" sz="1600" spc="-4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порядке</a:t>
            </a:r>
            <a:r>
              <a:rPr dirty="0" sz="16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действий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4394" y="2825242"/>
            <a:ext cx="1519682" cy="146735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088509" y="2792729"/>
            <a:ext cx="1381760" cy="1573530"/>
            <a:chOff x="5088509" y="2792729"/>
            <a:chExt cx="1381760" cy="15735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0011" y="2792729"/>
              <a:ext cx="292735" cy="2927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8509" y="3103752"/>
              <a:ext cx="1381132" cy="12623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30065" y="4840058"/>
            <a:ext cx="2938780" cy="61150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действуйте</a:t>
            </a:r>
            <a:r>
              <a:rPr dirty="0" sz="16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dirty="0" sz="16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соответствии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с</a:t>
            </a:r>
            <a:r>
              <a:rPr dirty="0" sz="1600" spc="-12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85">
                <a:solidFill>
                  <a:srgbClr val="252525"/>
                </a:solidFill>
                <a:latin typeface="Tahoma"/>
                <a:cs typeface="Tahoma"/>
              </a:rPr>
              <a:t>сообщением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54768" y="3029966"/>
            <a:ext cx="1755266" cy="1667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31935" y="2971164"/>
            <a:ext cx="1227582" cy="20256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822942" y="4383151"/>
            <a:ext cx="1913255" cy="311785"/>
          </a:xfrm>
          <a:custGeom>
            <a:avLst/>
            <a:gdLst/>
            <a:ahLst/>
            <a:cxnLst/>
            <a:rect l="l" t="t" r="r" b="b"/>
            <a:pathLst>
              <a:path w="1913254" h="311785">
                <a:moveTo>
                  <a:pt x="0" y="51943"/>
                </a:moveTo>
                <a:lnTo>
                  <a:pt x="4079" y="31718"/>
                </a:lnTo>
                <a:lnTo>
                  <a:pt x="15208" y="15208"/>
                </a:lnTo>
                <a:lnTo>
                  <a:pt x="31718" y="4079"/>
                </a:lnTo>
                <a:lnTo>
                  <a:pt x="51942" y="0"/>
                </a:lnTo>
                <a:lnTo>
                  <a:pt x="1861057" y="0"/>
                </a:lnTo>
                <a:lnTo>
                  <a:pt x="1881262" y="4079"/>
                </a:lnTo>
                <a:lnTo>
                  <a:pt x="1897729" y="15208"/>
                </a:lnTo>
                <a:lnTo>
                  <a:pt x="1908813" y="31718"/>
                </a:lnTo>
                <a:lnTo>
                  <a:pt x="1912874" y="51943"/>
                </a:lnTo>
                <a:lnTo>
                  <a:pt x="1912874" y="259461"/>
                </a:lnTo>
                <a:lnTo>
                  <a:pt x="1908813" y="279685"/>
                </a:lnTo>
                <a:lnTo>
                  <a:pt x="1897729" y="296195"/>
                </a:lnTo>
                <a:lnTo>
                  <a:pt x="1881262" y="307324"/>
                </a:lnTo>
                <a:lnTo>
                  <a:pt x="1861057" y="311404"/>
                </a:lnTo>
                <a:lnTo>
                  <a:pt x="51942" y="311404"/>
                </a:lnTo>
                <a:lnTo>
                  <a:pt x="31718" y="307324"/>
                </a:lnTo>
                <a:lnTo>
                  <a:pt x="15208" y="296195"/>
                </a:lnTo>
                <a:lnTo>
                  <a:pt x="4079" y="279685"/>
                </a:lnTo>
                <a:lnTo>
                  <a:pt x="0" y="259461"/>
                </a:lnTo>
                <a:lnTo>
                  <a:pt x="0" y="51943"/>
                </a:lnTo>
                <a:close/>
              </a:path>
            </a:pathLst>
          </a:custGeom>
          <a:ln w="12700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057638" y="4396232"/>
            <a:ext cx="1444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0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лев</a:t>
            </a:r>
            <a:r>
              <a:rPr dirty="0" sz="16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д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600" spc="18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600" spc="180">
                <a:solidFill>
                  <a:srgbClr val="252525"/>
                </a:solidFill>
                <a:latin typeface="Tahoma"/>
                <a:cs typeface="Tahoma"/>
              </a:rPr>
              <a:t>ие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43719" y="5314569"/>
            <a:ext cx="2292350" cy="311785"/>
          </a:xfrm>
          <a:custGeom>
            <a:avLst/>
            <a:gdLst/>
            <a:ahLst/>
            <a:cxnLst/>
            <a:rect l="l" t="t" r="r" b="b"/>
            <a:pathLst>
              <a:path w="2292350" h="311785">
                <a:moveTo>
                  <a:pt x="0" y="51815"/>
                </a:moveTo>
                <a:lnTo>
                  <a:pt x="4060" y="31664"/>
                </a:lnTo>
                <a:lnTo>
                  <a:pt x="15144" y="15192"/>
                </a:lnTo>
                <a:lnTo>
                  <a:pt x="31611" y="4077"/>
                </a:lnTo>
                <a:lnTo>
                  <a:pt x="51815" y="0"/>
                </a:lnTo>
                <a:lnTo>
                  <a:pt x="2240279" y="0"/>
                </a:lnTo>
                <a:lnTo>
                  <a:pt x="2260484" y="4077"/>
                </a:lnTo>
                <a:lnTo>
                  <a:pt x="2276951" y="15192"/>
                </a:lnTo>
                <a:lnTo>
                  <a:pt x="2288035" y="31664"/>
                </a:lnTo>
                <a:lnTo>
                  <a:pt x="2292096" y="51815"/>
                </a:lnTo>
                <a:lnTo>
                  <a:pt x="2292096" y="259460"/>
                </a:lnTo>
                <a:lnTo>
                  <a:pt x="2288035" y="279649"/>
                </a:lnTo>
                <a:lnTo>
                  <a:pt x="2276951" y="296140"/>
                </a:lnTo>
                <a:lnTo>
                  <a:pt x="2260484" y="307261"/>
                </a:lnTo>
                <a:lnTo>
                  <a:pt x="2240279" y="311340"/>
                </a:lnTo>
                <a:lnTo>
                  <a:pt x="51815" y="311340"/>
                </a:lnTo>
                <a:lnTo>
                  <a:pt x="31611" y="307261"/>
                </a:lnTo>
                <a:lnTo>
                  <a:pt x="15144" y="296140"/>
                </a:lnTo>
                <a:lnTo>
                  <a:pt x="4060" y="279649"/>
                </a:lnTo>
                <a:lnTo>
                  <a:pt x="0" y="259460"/>
                </a:lnTo>
                <a:lnTo>
                  <a:pt x="0" y="51815"/>
                </a:lnTo>
                <a:close/>
              </a:path>
            </a:pathLst>
          </a:custGeom>
          <a:ln w="12700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90306" y="5314569"/>
            <a:ext cx="1082040" cy="311785"/>
          </a:xfrm>
          <a:custGeom>
            <a:avLst/>
            <a:gdLst/>
            <a:ahLst/>
            <a:cxnLst/>
            <a:rect l="l" t="t" r="r" b="b"/>
            <a:pathLst>
              <a:path w="1082040" h="311785">
                <a:moveTo>
                  <a:pt x="0" y="51815"/>
                </a:moveTo>
                <a:lnTo>
                  <a:pt x="4079" y="31664"/>
                </a:lnTo>
                <a:lnTo>
                  <a:pt x="15208" y="15192"/>
                </a:lnTo>
                <a:lnTo>
                  <a:pt x="31718" y="4077"/>
                </a:lnTo>
                <a:lnTo>
                  <a:pt x="51943" y="0"/>
                </a:lnTo>
                <a:lnTo>
                  <a:pt x="1030097" y="0"/>
                </a:lnTo>
                <a:lnTo>
                  <a:pt x="1050321" y="4077"/>
                </a:lnTo>
                <a:lnTo>
                  <a:pt x="1066831" y="15192"/>
                </a:lnTo>
                <a:lnTo>
                  <a:pt x="1077960" y="31664"/>
                </a:lnTo>
                <a:lnTo>
                  <a:pt x="1082040" y="51815"/>
                </a:lnTo>
                <a:lnTo>
                  <a:pt x="1082040" y="259460"/>
                </a:lnTo>
                <a:lnTo>
                  <a:pt x="1077960" y="279649"/>
                </a:lnTo>
                <a:lnTo>
                  <a:pt x="1066831" y="296140"/>
                </a:lnTo>
                <a:lnTo>
                  <a:pt x="1050321" y="307261"/>
                </a:lnTo>
                <a:lnTo>
                  <a:pt x="1030097" y="311340"/>
                </a:lnTo>
                <a:lnTo>
                  <a:pt x="51943" y="311340"/>
                </a:lnTo>
                <a:lnTo>
                  <a:pt x="31718" y="307261"/>
                </a:lnTo>
                <a:lnTo>
                  <a:pt x="15208" y="296140"/>
                </a:lnTo>
                <a:lnTo>
                  <a:pt x="4079" y="279649"/>
                </a:lnTo>
                <a:lnTo>
                  <a:pt x="0" y="259460"/>
                </a:lnTo>
                <a:lnTo>
                  <a:pt x="0" y="51815"/>
                </a:lnTo>
                <a:close/>
              </a:path>
            </a:pathLst>
          </a:custGeom>
          <a:ln w="12700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62873" y="3437763"/>
            <a:ext cx="947419" cy="311785"/>
          </a:xfrm>
          <a:custGeom>
            <a:avLst/>
            <a:gdLst/>
            <a:ahLst/>
            <a:cxnLst/>
            <a:rect l="l" t="t" r="r" b="b"/>
            <a:pathLst>
              <a:path w="947420" h="311785">
                <a:moveTo>
                  <a:pt x="0" y="51942"/>
                </a:moveTo>
                <a:lnTo>
                  <a:pt x="4079" y="31718"/>
                </a:lnTo>
                <a:lnTo>
                  <a:pt x="15208" y="15208"/>
                </a:lnTo>
                <a:lnTo>
                  <a:pt x="31718" y="4079"/>
                </a:lnTo>
                <a:lnTo>
                  <a:pt x="51943" y="0"/>
                </a:lnTo>
                <a:lnTo>
                  <a:pt x="895096" y="0"/>
                </a:lnTo>
                <a:lnTo>
                  <a:pt x="915320" y="4079"/>
                </a:lnTo>
                <a:lnTo>
                  <a:pt x="931830" y="15208"/>
                </a:lnTo>
                <a:lnTo>
                  <a:pt x="942959" y="31718"/>
                </a:lnTo>
                <a:lnTo>
                  <a:pt x="947039" y="51942"/>
                </a:lnTo>
                <a:lnTo>
                  <a:pt x="947039" y="259461"/>
                </a:lnTo>
                <a:lnTo>
                  <a:pt x="942959" y="279685"/>
                </a:lnTo>
                <a:lnTo>
                  <a:pt x="931830" y="296195"/>
                </a:lnTo>
                <a:lnTo>
                  <a:pt x="915320" y="307324"/>
                </a:lnTo>
                <a:lnTo>
                  <a:pt x="895096" y="311404"/>
                </a:lnTo>
                <a:lnTo>
                  <a:pt x="51943" y="311404"/>
                </a:lnTo>
                <a:lnTo>
                  <a:pt x="31718" y="307324"/>
                </a:lnTo>
                <a:lnTo>
                  <a:pt x="15208" y="296195"/>
                </a:lnTo>
                <a:lnTo>
                  <a:pt x="4079" y="279685"/>
                </a:lnTo>
                <a:lnTo>
                  <a:pt x="0" y="259461"/>
                </a:lnTo>
                <a:lnTo>
                  <a:pt x="0" y="51942"/>
                </a:lnTo>
                <a:close/>
              </a:path>
            </a:pathLst>
          </a:custGeom>
          <a:ln w="12700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64344" y="3437763"/>
            <a:ext cx="2371725" cy="311785"/>
          </a:xfrm>
          <a:custGeom>
            <a:avLst/>
            <a:gdLst/>
            <a:ahLst/>
            <a:cxnLst/>
            <a:rect l="l" t="t" r="r" b="b"/>
            <a:pathLst>
              <a:path w="2371725" h="311785">
                <a:moveTo>
                  <a:pt x="0" y="51942"/>
                </a:moveTo>
                <a:lnTo>
                  <a:pt x="4079" y="31718"/>
                </a:lnTo>
                <a:lnTo>
                  <a:pt x="15208" y="15208"/>
                </a:lnTo>
                <a:lnTo>
                  <a:pt x="31718" y="4079"/>
                </a:lnTo>
                <a:lnTo>
                  <a:pt x="51943" y="0"/>
                </a:lnTo>
                <a:lnTo>
                  <a:pt x="2319654" y="0"/>
                </a:lnTo>
                <a:lnTo>
                  <a:pt x="2339859" y="4079"/>
                </a:lnTo>
                <a:lnTo>
                  <a:pt x="2356326" y="15208"/>
                </a:lnTo>
                <a:lnTo>
                  <a:pt x="2367410" y="31718"/>
                </a:lnTo>
                <a:lnTo>
                  <a:pt x="2371471" y="51942"/>
                </a:lnTo>
                <a:lnTo>
                  <a:pt x="2371471" y="259461"/>
                </a:lnTo>
                <a:lnTo>
                  <a:pt x="2367410" y="279685"/>
                </a:lnTo>
                <a:lnTo>
                  <a:pt x="2356326" y="296195"/>
                </a:lnTo>
                <a:lnTo>
                  <a:pt x="2339859" y="307324"/>
                </a:lnTo>
                <a:lnTo>
                  <a:pt x="2319654" y="311404"/>
                </a:lnTo>
                <a:lnTo>
                  <a:pt x="51943" y="311404"/>
                </a:lnTo>
                <a:lnTo>
                  <a:pt x="31718" y="307324"/>
                </a:lnTo>
                <a:lnTo>
                  <a:pt x="15208" y="296195"/>
                </a:lnTo>
                <a:lnTo>
                  <a:pt x="4079" y="279685"/>
                </a:lnTo>
                <a:lnTo>
                  <a:pt x="0" y="259461"/>
                </a:lnTo>
                <a:lnTo>
                  <a:pt x="0" y="51942"/>
                </a:lnTo>
                <a:close/>
              </a:path>
            </a:pathLst>
          </a:custGeom>
          <a:ln w="12700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667750" y="4838446"/>
            <a:ext cx="3068320" cy="311785"/>
          </a:xfrm>
          <a:custGeom>
            <a:avLst/>
            <a:gdLst/>
            <a:ahLst/>
            <a:cxnLst/>
            <a:rect l="l" t="t" r="r" b="b"/>
            <a:pathLst>
              <a:path w="3068320" h="311785">
                <a:moveTo>
                  <a:pt x="0" y="51942"/>
                </a:moveTo>
                <a:lnTo>
                  <a:pt x="4079" y="31718"/>
                </a:lnTo>
                <a:lnTo>
                  <a:pt x="15208" y="15208"/>
                </a:lnTo>
                <a:lnTo>
                  <a:pt x="31718" y="4079"/>
                </a:lnTo>
                <a:lnTo>
                  <a:pt x="51943" y="0"/>
                </a:lnTo>
                <a:lnTo>
                  <a:pt x="3016250" y="0"/>
                </a:lnTo>
                <a:lnTo>
                  <a:pt x="3036454" y="4079"/>
                </a:lnTo>
                <a:lnTo>
                  <a:pt x="3052921" y="15208"/>
                </a:lnTo>
                <a:lnTo>
                  <a:pt x="3064005" y="31718"/>
                </a:lnTo>
                <a:lnTo>
                  <a:pt x="3068066" y="51942"/>
                </a:lnTo>
                <a:lnTo>
                  <a:pt x="3068066" y="259587"/>
                </a:lnTo>
                <a:lnTo>
                  <a:pt x="3064005" y="279739"/>
                </a:lnTo>
                <a:lnTo>
                  <a:pt x="3052921" y="296211"/>
                </a:lnTo>
                <a:lnTo>
                  <a:pt x="3036454" y="307326"/>
                </a:lnTo>
                <a:lnTo>
                  <a:pt x="3016250" y="311403"/>
                </a:lnTo>
                <a:lnTo>
                  <a:pt x="51943" y="311403"/>
                </a:lnTo>
                <a:lnTo>
                  <a:pt x="31718" y="307326"/>
                </a:lnTo>
                <a:lnTo>
                  <a:pt x="15208" y="296211"/>
                </a:lnTo>
                <a:lnTo>
                  <a:pt x="4079" y="279739"/>
                </a:lnTo>
                <a:lnTo>
                  <a:pt x="0" y="259587"/>
                </a:lnTo>
                <a:lnTo>
                  <a:pt x="0" y="51942"/>
                </a:lnTo>
                <a:close/>
              </a:path>
            </a:pathLst>
          </a:custGeom>
          <a:ln w="12700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406765" y="4851653"/>
            <a:ext cx="3315335" cy="744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03505">
              <a:lnSpc>
                <a:spcPct val="100000"/>
              </a:lnSpc>
              <a:spcBef>
                <a:spcPts val="95"/>
              </a:spcBef>
            </a:pPr>
            <a:r>
              <a:rPr dirty="0" sz="1600" spc="95">
                <a:solidFill>
                  <a:srgbClr val="252525"/>
                </a:solidFill>
                <a:latin typeface="Tahoma"/>
                <a:cs typeface="Tahoma"/>
              </a:rPr>
              <a:t>телефон,</a:t>
            </a:r>
            <a:r>
              <a:rPr dirty="0" sz="16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СМС-сообщение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ahoma"/>
              <a:cs typeface="Tahoma"/>
            </a:endParaRPr>
          </a:p>
          <a:p>
            <a:pPr algn="r" marR="101600">
              <a:lnSpc>
                <a:spcPct val="100000"/>
              </a:lnSpc>
              <a:tabLst>
                <a:tab pos="1148715" algn="l"/>
              </a:tabLst>
            </a:pPr>
            <a:r>
              <a:rPr dirty="0" sz="1600" spc="185">
                <a:solidFill>
                  <a:srgbClr val="252525"/>
                </a:solidFill>
                <a:latin typeface="Tahoma"/>
                <a:cs typeface="Tahoma"/>
              </a:rPr>
              <a:t>сир</a:t>
            </a:r>
            <a:r>
              <a:rPr dirty="0" sz="1600" spc="19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600" spc="18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600">
                <a:solidFill>
                  <a:srgbClr val="252525"/>
                </a:solidFill>
                <a:latin typeface="Tahoma"/>
                <a:cs typeface="Tahoma"/>
              </a:rPr>
              <a:t>	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гр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омкоговорит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ли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87561" y="3911600"/>
            <a:ext cx="3048635" cy="311785"/>
          </a:xfrm>
          <a:custGeom>
            <a:avLst/>
            <a:gdLst/>
            <a:ahLst/>
            <a:cxnLst/>
            <a:rect l="l" t="t" r="r" b="b"/>
            <a:pathLst>
              <a:path w="3048634" h="311785">
                <a:moveTo>
                  <a:pt x="0" y="51943"/>
                </a:moveTo>
                <a:lnTo>
                  <a:pt x="4079" y="31718"/>
                </a:lnTo>
                <a:lnTo>
                  <a:pt x="15208" y="15208"/>
                </a:lnTo>
                <a:lnTo>
                  <a:pt x="31718" y="4079"/>
                </a:lnTo>
                <a:lnTo>
                  <a:pt x="51943" y="0"/>
                </a:lnTo>
                <a:lnTo>
                  <a:pt x="2996438" y="0"/>
                </a:lnTo>
                <a:lnTo>
                  <a:pt x="3016642" y="4079"/>
                </a:lnTo>
                <a:lnTo>
                  <a:pt x="3033109" y="15208"/>
                </a:lnTo>
                <a:lnTo>
                  <a:pt x="3044193" y="31718"/>
                </a:lnTo>
                <a:lnTo>
                  <a:pt x="3048254" y="51943"/>
                </a:lnTo>
                <a:lnTo>
                  <a:pt x="3048254" y="259461"/>
                </a:lnTo>
                <a:lnTo>
                  <a:pt x="3044193" y="279685"/>
                </a:lnTo>
                <a:lnTo>
                  <a:pt x="3033109" y="296195"/>
                </a:lnTo>
                <a:lnTo>
                  <a:pt x="3016642" y="307324"/>
                </a:lnTo>
                <a:lnTo>
                  <a:pt x="2996438" y="311404"/>
                </a:lnTo>
                <a:lnTo>
                  <a:pt x="51943" y="311404"/>
                </a:lnTo>
                <a:lnTo>
                  <a:pt x="31718" y="307324"/>
                </a:lnTo>
                <a:lnTo>
                  <a:pt x="15208" y="296195"/>
                </a:lnTo>
                <a:lnTo>
                  <a:pt x="4079" y="279685"/>
                </a:lnTo>
                <a:lnTo>
                  <a:pt x="0" y="259461"/>
                </a:lnTo>
                <a:lnTo>
                  <a:pt x="0" y="51943"/>
                </a:lnTo>
                <a:close/>
              </a:path>
            </a:pathLst>
          </a:custGeom>
          <a:ln w="12700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393048" y="3450412"/>
            <a:ext cx="3329304" cy="743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95"/>
              </a:spcBef>
              <a:tabLst>
                <a:tab pos="1214120" algn="l"/>
              </a:tabLst>
            </a:pP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радио	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социальные</a:t>
            </a:r>
            <a:r>
              <a:rPr dirty="0" sz="16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сети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 algn="r" marR="198755">
              <a:lnSpc>
                <a:spcPct val="100000"/>
              </a:lnSpc>
              <a:spcBef>
                <a:spcPts val="5"/>
              </a:spcBef>
            </a:pP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информационное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табло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48347" y="5774702"/>
            <a:ext cx="4887595" cy="311785"/>
          </a:xfrm>
          <a:custGeom>
            <a:avLst/>
            <a:gdLst/>
            <a:ahLst/>
            <a:cxnLst/>
            <a:rect l="l" t="t" r="r" b="b"/>
            <a:pathLst>
              <a:path w="4887595" h="311785">
                <a:moveTo>
                  <a:pt x="0" y="51892"/>
                </a:moveTo>
                <a:lnTo>
                  <a:pt x="4079" y="31691"/>
                </a:lnTo>
                <a:lnTo>
                  <a:pt x="15208" y="15197"/>
                </a:lnTo>
                <a:lnTo>
                  <a:pt x="31718" y="4077"/>
                </a:lnTo>
                <a:lnTo>
                  <a:pt x="51943" y="0"/>
                </a:lnTo>
                <a:lnTo>
                  <a:pt x="4835652" y="0"/>
                </a:lnTo>
                <a:lnTo>
                  <a:pt x="4855856" y="4077"/>
                </a:lnTo>
                <a:lnTo>
                  <a:pt x="4872323" y="15197"/>
                </a:lnTo>
                <a:lnTo>
                  <a:pt x="4883407" y="31691"/>
                </a:lnTo>
                <a:lnTo>
                  <a:pt x="4887468" y="51892"/>
                </a:lnTo>
                <a:lnTo>
                  <a:pt x="4887468" y="259460"/>
                </a:lnTo>
                <a:lnTo>
                  <a:pt x="4883407" y="279661"/>
                </a:lnTo>
                <a:lnTo>
                  <a:pt x="4872323" y="296156"/>
                </a:lnTo>
                <a:lnTo>
                  <a:pt x="4855856" y="307275"/>
                </a:lnTo>
                <a:lnTo>
                  <a:pt x="4835652" y="311353"/>
                </a:lnTo>
                <a:lnTo>
                  <a:pt x="51943" y="311353"/>
                </a:lnTo>
                <a:lnTo>
                  <a:pt x="31718" y="307275"/>
                </a:lnTo>
                <a:lnTo>
                  <a:pt x="15208" y="296156"/>
                </a:lnTo>
                <a:lnTo>
                  <a:pt x="4079" y="279661"/>
                </a:lnTo>
                <a:lnTo>
                  <a:pt x="0" y="259460"/>
                </a:lnTo>
                <a:lnTo>
                  <a:pt x="0" y="51892"/>
                </a:lnTo>
                <a:close/>
              </a:path>
            </a:pathLst>
          </a:custGeom>
          <a:ln w="12699">
            <a:solidFill>
              <a:srgbClr val="A3A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862302" y="5787948"/>
            <a:ext cx="48596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95"/>
              </a:spcBef>
            </a:pP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подвижные</a:t>
            </a:r>
            <a:r>
              <a:rPr dirty="0" sz="16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звукоусилительные</a:t>
            </a:r>
            <a:r>
              <a:rPr dirty="0" sz="1600" spc="-4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установки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73" y="542924"/>
            <a:ext cx="507555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solidFill>
                  <a:srgbClr val="7E7E7E"/>
                </a:solidFill>
                <a:latin typeface="Corbel"/>
                <a:cs typeface="Corbel"/>
              </a:rPr>
              <a:t>Комплектование</a:t>
            </a:r>
            <a:r>
              <a:rPr dirty="0" sz="1600" spc="2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5" b="0">
                <a:solidFill>
                  <a:srgbClr val="7E7E7E"/>
                </a:solidFill>
                <a:latin typeface="Corbel"/>
                <a:cs typeface="Corbel"/>
              </a:rPr>
              <a:t>и</a:t>
            </a:r>
            <a:r>
              <a:rPr dirty="0" sz="1600" spc="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5" b="0">
                <a:solidFill>
                  <a:srgbClr val="7E7E7E"/>
                </a:solidFill>
                <a:latin typeface="Corbel"/>
                <a:cs typeface="Corbel"/>
              </a:rPr>
              <a:t>применение</a:t>
            </a:r>
            <a:r>
              <a:rPr dirty="0" sz="1600" spc="2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orbel"/>
                <a:cs typeface="Corbel"/>
              </a:rPr>
              <a:t>тревожного</a:t>
            </a:r>
            <a:r>
              <a:rPr dirty="0" sz="1600" spc="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 b="0">
                <a:solidFill>
                  <a:srgbClr val="7E7E7E"/>
                </a:solidFill>
                <a:latin typeface="Corbel"/>
                <a:cs typeface="Corbel"/>
              </a:rPr>
              <a:t>чемоданчика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677" y="1246886"/>
            <a:ext cx="4860290" cy="3383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7452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dirty="0" spc="15"/>
              <a:t>Как </a:t>
            </a:r>
            <a:r>
              <a:rPr dirty="0" spc="40"/>
              <a:t>правило представляет </a:t>
            </a:r>
            <a:r>
              <a:rPr dirty="0" spc="65"/>
              <a:t>собой </a:t>
            </a:r>
            <a:r>
              <a:rPr dirty="0" spc="35"/>
              <a:t>укомплектованный </a:t>
            </a:r>
            <a:r>
              <a:rPr dirty="0" spc="25"/>
              <a:t>рюкзак </a:t>
            </a:r>
            <a:r>
              <a:rPr dirty="0" spc="-30"/>
              <a:t>(сумку), </a:t>
            </a:r>
            <a:r>
              <a:rPr dirty="0" spc="20"/>
              <a:t>в </a:t>
            </a:r>
            <a:r>
              <a:rPr dirty="0" spc="45"/>
              <a:t>котором </a:t>
            </a:r>
            <a:r>
              <a:rPr dirty="0" spc="30"/>
              <a:t>находится </a:t>
            </a:r>
            <a:r>
              <a:rPr dirty="0" spc="35"/>
              <a:t> </a:t>
            </a:r>
            <a:r>
              <a:rPr dirty="0" spc="45"/>
              <a:t>необходимый</a:t>
            </a:r>
            <a:r>
              <a:rPr dirty="0" spc="-50"/>
              <a:t> </a:t>
            </a:r>
            <a:r>
              <a:rPr dirty="0" spc="55"/>
              <a:t>набор</a:t>
            </a:r>
            <a:r>
              <a:rPr dirty="0" spc="-20"/>
              <a:t> </a:t>
            </a:r>
            <a:r>
              <a:rPr dirty="0" spc="10"/>
              <a:t>одежды,</a:t>
            </a:r>
            <a:r>
              <a:rPr dirty="0" spc="-50"/>
              <a:t> </a:t>
            </a:r>
            <a:r>
              <a:rPr dirty="0" spc="55"/>
              <a:t>предметы</a:t>
            </a:r>
            <a:r>
              <a:rPr dirty="0" spc="-55"/>
              <a:t> </a:t>
            </a:r>
            <a:r>
              <a:rPr dirty="0" spc="20"/>
              <a:t>гигиены,</a:t>
            </a:r>
            <a:r>
              <a:rPr dirty="0" spc="-20"/>
              <a:t> </a:t>
            </a:r>
            <a:r>
              <a:rPr dirty="0" spc="30"/>
              <a:t>медикаменты,</a:t>
            </a:r>
            <a:r>
              <a:rPr dirty="0" spc="-35"/>
              <a:t> </a:t>
            </a:r>
            <a:r>
              <a:rPr dirty="0" spc="35"/>
              <a:t>продукты</a:t>
            </a:r>
            <a:r>
              <a:rPr dirty="0" spc="-30"/>
              <a:t> </a:t>
            </a:r>
            <a:r>
              <a:rPr dirty="0" spc="35"/>
              <a:t>питания</a:t>
            </a:r>
            <a:r>
              <a:rPr dirty="0" spc="-10"/>
              <a:t> </a:t>
            </a:r>
            <a:r>
              <a:rPr dirty="0" spc="85"/>
              <a:t>и</a:t>
            </a:r>
            <a:r>
              <a:rPr dirty="0" spc="-20"/>
              <a:t> </a:t>
            </a:r>
            <a:r>
              <a:rPr dirty="0" spc="50"/>
              <a:t>другое </a:t>
            </a:r>
            <a:r>
              <a:rPr dirty="0" spc="-500"/>
              <a:t> </a:t>
            </a:r>
            <a:r>
              <a:rPr dirty="0" spc="50"/>
              <a:t>имущество</a:t>
            </a:r>
          </a:p>
          <a:p>
            <a:pPr marL="12700" marR="762635">
              <a:lnSpc>
                <a:spcPct val="109700"/>
              </a:lnSpc>
              <a:spcBef>
                <a:spcPts val="610"/>
              </a:spcBef>
            </a:pPr>
            <a:r>
              <a:rPr dirty="0" spc="45"/>
              <a:t>Правильно</a:t>
            </a:r>
            <a:r>
              <a:rPr dirty="0" spc="-25"/>
              <a:t> </a:t>
            </a:r>
            <a:r>
              <a:rPr dirty="0" spc="35"/>
              <a:t>укомплектованный</a:t>
            </a:r>
            <a:r>
              <a:rPr dirty="0" spc="-15"/>
              <a:t> </a:t>
            </a:r>
            <a:r>
              <a:rPr dirty="0" spc="25"/>
              <a:t>рюкзак</a:t>
            </a:r>
            <a:r>
              <a:rPr dirty="0" spc="-20"/>
              <a:t> </a:t>
            </a:r>
            <a:r>
              <a:rPr dirty="0" spc="35"/>
              <a:t>может</a:t>
            </a:r>
            <a:r>
              <a:rPr dirty="0" spc="-30"/>
              <a:t> </a:t>
            </a:r>
            <a:r>
              <a:rPr dirty="0" spc="50"/>
              <a:t>обеспечить</a:t>
            </a:r>
            <a:r>
              <a:rPr dirty="0" spc="-40"/>
              <a:t> </a:t>
            </a:r>
            <a:r>
              <a:rPr dirty="0" spc="40"/>
              <a:t>автономное</a:t>
            </a:r>
            <a:r>
              <a:rPr dirty="0" spc="-25"/>
              <a:t> </a:t>
            </a:r>
            <a:r>
              <a:rPr dirty="0" spc="45"/>
              <a:t>существование </a:t>
            </a:r>
            <a:r>
              <a:rPr dirty="0" spc="-495"/>
              <a:t> </a:t>
            </a:r>
            <a:r>
              <a:rPr dirty="0" spc="30"/>
              <a:t>человека</a:t>
            </a:r>
            <a:r>
              <a:rPr dirty="0" spc="-35"/>
              <a:t> </a:t>
            </a:r>
            <a:r>
              <a:rPr dirty="0" spc="20"/>
              <a:t>в</a:t>
            </a:r>
            <a:r>
              <a:rPr dirty="0" spc="-25"/>
              <a:t> </a:t>
            </a:r>
            <a:r>
              <a:rPr dirty="0" spc="35"/>
              <a:t>экстремальных</a:t>
            </a:r>
            <a:r>
              <a:rPr dirty="0" spc="-40"/>
              <a:t> </a:t>
            </a:r>
            <a:r>
              <a:rPr dirty="0" spc="30"/>
              <a:t>ситуациях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033" y="4019169"/>
            <a:ext cx="8951493" cy="3465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54727" y="4913088"/>
            <a:ext cx="684149" cy="68442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34378" y="4865370"/>
            <a:ext cx="688975" cy="842644"/>
            <a:chOff x="334378" y="4865370"/>
            <a:chExt cx="688975" cy="842644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921" y="5554652"/>
              <a:ext cx="267931" cy="38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785" y="4942840"/>
              <a:ext cx="76542" cy="6502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199" y="4865370"/>
              <a:ext cx="574128" cy="774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378" y="4980559"/>
              <a:ext cx="574128" cy="72718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42832" y="4787925"/>
            <a:ext cx="989901" cy="98990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354582" y="4954676"/>
            <a:ext cx="315912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Документы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600" spc="30">
                <a:solidFill>
                  <a:srgbClr val="252525"/>
                </a:solidFill>
                <a:latin typeface="Tahoma"/>
                <a:cs typeface="Tahoma"/>
              </a:rPr>
              <a:t>(в</a:t>
            </a:r>
            <a:r>
              <a:rPr dirty="0" sz="16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непромокаемой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20">
                <a:solidFill>
                  <a:srgbClr val="252525"/>
                </a:solidFill>
                <a:latin typeface="Tahoma"/>
                <a:cs typeface="Tahoma"/>
              </a:rPr>
              <a:t>упаковке)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40373" y="4954676"/>
            <a:ext cx="219583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Деньги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банковские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карты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54388" y="4849774"/>
            <a:ext cx="242951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Средства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связи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25">
                <a:solidFill>
                  <a:srgbClr val="252525"/>
                </a:solidFill>
                <a:latin typeface="Tahoma"/>
                <a:cs typeface="Tahoma"/>
              </a:rPr>
              <a:t>(зарядное</a:t>
            </a:r>
            <a:r>
              <a:rPr dirty="0" sz="1600" spc="-12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устройство,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90">
                <a:solidFill>
                  <a:srgbClr val="252525"/>
                </a:solidFill>
                <a:latin typeface="Tahoma"/>
                <a:cs typeface="Tahoma"/>
              </a:rPr>
              <a:t>доп.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аккумулятор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73" y="542924"/>
            <a:ext cx="50755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Комплектование</a:t>
            </a:r>
            <a:r>
              <a:rPr dirty="0" sz="1600" spc="2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и</a:t>
            </a:r>
            <a:r>
              <a:rPr dirty="0" sz="1600" spc="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применение</a:t>
            </a:r>
            <a:r>
              <a:rPr dirty="0" sz="1600" spc="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тревожного</a:t>
            </a:r>
            <a:r>
              <a:rPr dirty="0" sz="1600" spc="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чемоданчика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988" y="1267841"/>
            <a:ext cx="10418724" cy="3173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5044" y="1884679"/>
            <a:ext cx="1136015" cy="1071880"/>
            <a:chOff x="1065044" y="1884679"/>
            <a:chExt cx="1136015" cy="10718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044" y="1884679"/>
              <a:ext cx="1135625" cy="10714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22373" y="2218943"/>
              <a:ext cx="163830" cy="28575"/>
            </a:xfrm>
            <a:custGeom>
              <a:avLst/>
              <a:gdLst/>
              <a:ahLst/>
              <a:cxnLst/>
              <a:rect l="l" t="t" r="r" b="b"/>
              <a:pathLst>
                <a:path w="163830" h="28575">
                  <a:moveTo>
                    <a:pt x="157225" y="0"/>
                  </a:moveTo>
                  <a:lnTo>
                    <a:pt x="149606" y="0"/>
                  </a:lnTo>
                  <a:lnTo>
                    <a:pt x="6731" y="0"/>
                  </a:lnTo>
                  <a:lnTo>
                    <a:pt x="0" y="6730"/>
                  </a:lnTo>
                  <a:lnTo>
                    <a:pt x="0" y="21970"/>
                  </a:lnTo>
                  <a:lnTo>
                    <a:pt x="6731" y="28575"/>
                  </a:lnTo>
                  <a:lnTo>
                    <a:pt x="157225" y="28575"/>
                  </a:lnTo>
                  <a:lnTo>
                    <a:pt x="163830" y="21970"/>
                  </a:lnTo>
                  <a:lnTo>
                    <a:pt x="163830" y="6730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F34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164965" y="2178811"/>
            <a:ext cx="929005" cy="483234"/>
            <a:chOff x="4164965" y="2178811"/>
            <a:chExt cx="929005" cy="483234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8631" y="2178811"/>
              <a:ext cx="44958" cy="4828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4965" y="2184272"/>
              <a:ext cx="844804" cy="47193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76789" y="2031825"/>
            <a:ext cx="194722" cy="1629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76646" y="2394839"/>
            <a:ext cx="235965" cy="449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76789" y="2645743"/>
            <a:ext cx="194722" cy="16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76921" y="2352167"/>
            <a:ext cx="600075" cy="6000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25536" y="1954783"/>
            <a:ext cx="369417" cy="977645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0341736" y="1928748"/>
            <a:ext cx="798830" cy="983615"/>
            <a:chOff x="10341736" y="1928748"/>
            <a:chExt cx="798830" cy="98361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41736" y="1928748"/>
              <a:ext cx="361403" cy="9831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39754" y="1928748"/>
              <a:ext cx="400558" cy="98348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5047" y="4255630"/>
            <a:ext cx="1113231" cy="93511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4512055" y="4243578"/>
            <a:ext cx="359410" cy="942340"/>
            <a:chOff x="4512055" y="4243578"/>
            <a:chExt cx="359410" cy="942340"/>
          </a:xfrm>
        </p:grpSpPr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08128" y="4243578"/>
              <a:ext cx="166913" cy="2269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2055" y="4493768"/>
              <a:ext cx="358902" cy="6918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08145" y="4254119"/>
              <a:ext cx="166872" cy="33578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7610175" y="4238878"/>
            <a:ext cx="885190" cy="946785"/>
            <a:chOff x="7610175" y="4238878"/>
            <a:chExt cx="885190" cy="946785"/>
          </a:xfrm>
        </p:grpSpPr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96021" y="4270882"/>
              <a:ext cx="130809" cy="4690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38159" y="5093715"/>
              <a:ext cx="34925" cy="918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10175" y="4238878"/>
              <a:ext cx="604310" cy="9467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84125" y="4657216"/>
              <a:ext cx="410904" cy="513333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03509" y="4383404"/>
            <a:ext cx="823468" cy="67818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83540" y="3070812"/>
            <a:ext cx="2461260" cy="88011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ctr" marL="15240">
              <a:lnSpc>
                <a:spcPct val="100000"/>
              </a:lnSpc>
              <a:spcBef>
                <a:spcPts val="615"/>
              </a:spcBef>
            </a:pPr>
            <a:r>
              <a:rPr dirty="0" sz="1750" spc="50" b="1">
                <a:solidFill>
                  <a:srgbClr val="252525"/>
                </a:solidFill>
                <a:latin typeface="Tahoma"/>
                <a:cs typeface="Tahoma"/>
              </a:rPr>
              <a:t>Одежда</a:t>
            </a:r>
            <a:endParaRPr sz="1750">
              <a:latin typeface="Tahoma"/>
              <a:cs typeface="Tahoma"/>
            </a:endParaRPr>
          </a:p>
          <a:p>
            <a:pPr algn="ctr" marL="12065" marR="5080">
              <a:lnSpc>
                <a:spcPct val="120000"/>
              </a:lnSpc>
              <a:spcBef>
                <a:spcPts val="75"/>
              </a:spcBef>
            </a:pP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на</a:t>
            </a:r>
            <a:r>
              <a:rPr dirty="0" sz="1400" spc="100">
                <a:solidFill>
                  <a:srgbClr val="252525"/>
                </a:solidFill>
                <a:latin typeface="Tahoma"/>
                <a:cs typeface="Tahoma"/>
              </a:rPr>
              <a:t>тел</a:t>
            </a:r>
            <a:r>
              <a:rPr dirty="0" sz="1400" spc="90">
                <a:solidFill>
                  <a:srgbClr val="252525"/>
                </a:solidFill>
                <a:latin typeface="Tahoma"/>
                <a:cs typeface="Tahoma"/>
              </a:rPr>
              <a:t>ь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ное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ль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оде</a:t>
            </a: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ж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да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 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обувь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по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сезону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76561" y="3070812"/>
            <a:ext cx="2247900" cy="88011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637540">
              <a:lnSpc>
                <a:spcPct val="100000"/>
              </a:lnSpc>
              <a:spcBef>
                <a:spcPts val="615"/>
              </a:spcBef>
            </a:pPr>
            <a:r>
              <a:rPr dirty="0" sz="1750" spc="50" b="1">
                <a:solidFill>
                  <a:srgbClr val="252525"/>
                </a:solidFill>
                <a:latin typeface="Tahoma"/>
                <a:cs typeface="Tahoma"/>
              </a:rPr>
              <a:t>Посуда</a:t>
            </a:r>
            <a:endParaRPr sz="1750">
              <a:latin typeface="Tahoma"/>
              <a:cs typeface="Tahoma"/>
            </a:endParaRPr>
          </a:p>
          <a:p>
            <a:pPr marL="502920" marR="5080" indent="-490855">
              <a:lnSpc>
                <a:spcPct val="120000"/>
              </a:lnSpc>
              <a:spcBef>
                <a:spcPts val="75"/>
              </a:spcBef>
            </a:pP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од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ор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аз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ов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при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ор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  </a:t>
            </a:r>
            <a:r>
              <a:rPr dirty="0" sz="1400" spc="100">
                <a:solidFill>
                  <a:srgbClr val="252525"/>
                </a:solidFill>
                <a:latin typeface="Tahoma"/>
                <a:cs typeface="Tahoma"/>
              </a:rPr>
              <a:t>тарелки,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нож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68217" y="3070812"/>
            <a:ext cx="3051175" cy="62420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Осветительные</a:t>
            </a:r>
            <a:r>
              <a:rPr dirty="0" sz="1750" spc="-6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60" b="1">
                <a:solidFill>
                  <a:srgbClr val="252525"/>
                </a:solidFill>
                <a:latin typeface="Tahoma"/>
                <a:cs typeface="Tahoma"/>
              </a:rPr>
              <a:t>приборы</a:t>
            </a:r>
            <a:endParaRPr sz="1750">
              <a:latin typeface="Tahoma"/>
              <a:cs typeface="Tahoma"/>
            </a:endParaRPr>
          </a:p>
          <a:p>
            <a:pPr marL="324485">
              <a:lnSpc>
                <a:spcPct val="100000"/>
              </a:lnSpc>
              <a:spcBef>
                <a:spcPts val="414"/>
              </a:spcBef>
            </a:pP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фона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>
                <a:solidFill>
                  <a:srgbClr val="252525"/>
                </a:solidFill>
                <a:latin typeface="Tahoma"/>
                <a:cs typeface="Tahoma"/>
              </a:rPr>
              <a:t>ь,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з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апас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65">
                <a:solidFill>
                  <a:srgbClr val="252525"/>
                </a:solidFill>
                <a:latin typeface="Tahoma"/>
                <a:cs typeface="Tahoma"/>
              </a:rPr>
              <a:t>ат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ее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0379" y="3070812"/>
            <a:ext cx="1590040" cy="88011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2700" marR="5080" indent="2540">
              <a:lnSpc>
                <a:spcPct val="119900"/>
              </a:lnSpc>
              <a:spcBef>
                <a:spcPts val="195"/>
              </a:spcBef>
            </a:pP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Запас </a:t>
            </a:r>
            <a:r>
              <a:rPr dirty="0" sz="1750" spc="35" b="1">
                <a:solidFill>
                  <a:srgbClr val="252525"/>
                </a:solidFill>
                <a:latin typeface="Tahoma"/>
                <a:cs typeface="Tahoma"/>
              </a:rPr>
              <a:t>еды </a:t>
            </a: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вода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dirty="0" sz="14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252525"/>
                </a:solidFill>
                <a:latin typeface="Tahoma"/>
                <a:cs typeface="Tahoma"/>
              </a:rPr>
              <a:t>бутылках, </a:t>
            </a:r>
            <a:r>
              <a:rPr dirty="0" sz="1400" spc="-42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консервы,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хлеб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6062" y="5308076"/>
            <a:ext cx="2620010" cy="62357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sz="1750" spc="55" b="1">
                <a:solidFill>
                  <a:srgbClr val="252525"/>
                </a:solidFill>
                <a:latin typeface="Tahoma"/>
                <a:cs typeface="Tahoma"/>
              </a:rPr>
              <a:t>Ремонтный</a:t>
            </a:r>
            <a:r>
              <a:rPr dirty="0" sz="1750" spc="-9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5" b="1">
                <a:solidFill>
                  <a:srgbClr val="252525"/>
                </a:solidFill>
                <a:latin typeface="Tahoma"/>
                <a:cs typeface="Tahoma"/>
              </a:rPr>
              <a:t>комплект</a:t>
            </a:r>
            <a:endParaRPr sz="1750">
              <a:latin typeface="Tahoma"/>
              <a:cs typeface="Tahoma"/>
            </a:endParaRPr>
          </a:p>
          <a:p>
            <a:pPr algn="ctr" marL="17145">
              <a:lnSpc>
                <a:spcPct val="100000"/>
              </a:lnSpc>
              <a:spcBef>
                <a:spcPts val="409"/>
              </a:spcBef>
            </a:pPr>
            <a:r>
              <a:rPr dirty="0" sz="1400" spc="100">
                <a:solidFill>
                  <a:srgbClr val="252525"/>
                </a:solidFill>
                <a:latin typeface="Tahoma"/>
                <a:cs typeface="Tahoma"/>
              </a:rPr>
              <a:t>нитки,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иголки,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ножницы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83990" y="5308076"/>
            <a:ext cx="2451735" cy="62357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615"/>
              </a:spcBef>
            </a:pPr>
            <a:r>
              <a:rPr dirty="0" sz="1750" spc="50" b="1">
                <a:solidFill>
                  <a:srgbClr val="252525"/>
                </a:solidFill>
                <a:latin typeface="Tahoma"/>
                <a:cs typeface="Tahoma"/>
              </a:rPr>
              <a:t>Источник</a:t>
            </a:r>
            <a:r>
              <a:rPr dirty="0" sz="1750" spc="-8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огня</a:t>
            </a:r>
            <a:endParaRPr sz="17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свечи,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спички,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зажигалки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39865" y="5308076"/>
            <a:ext cx="3013710" cy="62357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ctr" marR="19685">
              <a:lnSpc>
                <a:spcPct val="100000"/>
              </a:lnSpc>
              <a:spcBef>
                <a:spcPts val="615"/>
              </a:spcBef>
            </a:pPr>
            <a:r>
              <a:rPr dirty="0" sz="1750" spc="55" b="1">
                <a:solidFill>
                  <a:srgbClr val="252525"/>
                </a:solidFill>
                <a:latin typeface="Tahoma"/>
                <a:cs typeface="Tahoma"/>
              </a:rPr>
              <a:t>Средства</a:t>
            </a:r>
            <a:r>
              <a:rPr dirty="0" sz="1750" spc="-8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гигиены</a:t>
            </a:r>
            <a:endParaRPr sz="17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зубная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85">
                <a:solidFill>
                  <a:srgbClr val="252525"/>
                </a:solidFill>
                <a:latin typeface="Tahoma"/>
                <a:cs typeface="Tahoma"/>
              </a:rPr>
              <a:t>щетка,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70">
                <a:solidFill>
                  <a:srgbClr val="252525"/>
                </a:solidFill>
                <a:latin typeface="Tahoma"/>
                <a:cs typeface="Tahoma"/>
              </a:rPr>
              <a:t>паста,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мыло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Tahoma"/>
                <a:cs typeface="Tahoma"/>
              </a:rPr>
              <a:t>т.д.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233786" y="5373115"/>
            <a:ext cx="101346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Аптечка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73" y="542924"/>
            <a:ext cx="50755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Комплектование</a:t>
            </a:r>
            <a:r>
              <a:rPr dirty="0" sz="1600" spc="2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и</a:t>
            </a:r>
            <a:r>
              <a:rPr dirty="0" sz="1600" spc="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применение</a:t>
            </a:r>
            <a:r>
              <a:rPr dirty="0" sz="1600" spc="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тревожного</a:t>
            </a:r>
            <a:r>
              <a:rPr dirty="0" sz="1600" spc="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чемоданчика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67" y="1238630"/>
            <a:ext cx="8963177" cy="34658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330" y="2111755"/>
            <a:ext cx="359994" cy="35991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4702" y="1946910"/>
            <a:ext cx="477012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Ср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дс</a:t>
            </a:r>
            <a:r>
              <a:rPr dirty="0" sz="1400" spc="25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400" spc="35">
                <a:solidFill>
                  <a:srgbClr val="252525"/>
                </a:solidFill>
                <a:latin typeface="Tahoma"/>
                <a:cs typeface="Tahoma"/>
              </a:rPr>
              <a:t>ва,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предн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аз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ач</a:t>
            </a: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нн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для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неотложной 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обработки</a:t>
            </a:r>
            <a:r>
              <a:rPr dirty="0" sz="14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ран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остановки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кровотечений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70">
                <a:solidFill>
                  <a:srgbClr val="252525"/>
                </a:solidFill>
                <a:latin typeface="Tahoma"/>
                <a:cs typeface="Tahoma"/>
              </a:rPr>
              <a:t>(бинты, </a:t>
            </a:r>
            <a:r>
              <a:rPr dirty="0" sz="1400" spc="-42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повязки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-15">
                <a:solidFill>
                  <a:srgbClr val="252525"/>
                </a:solidFill>
                <a:latin typeface="Tahoma"/>
                <a:cs typeface="Tahoma"/>
              </a:rPr>
              <a:t>т.д.)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330" y="2795397"/>
            <a:ext cx="359994" cy="35991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4702" y="2846577"/>
            <a:ext cx="4808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Стерильные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нест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ил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ь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з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иновые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п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чатки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330" y="3479038"/>
            <a:ext cx="359994" cy="3600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44702" y="3539109"/>
            <a:ext cx="40760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Специальная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или</a:t>
            </a:r>
            <a:r>
              <a:rPr dirty="0" sz="14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простая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марлевая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маска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5330" y="4162678"/>
            <a:ext cx="359994" cy="3600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4702" y="4134992"/>
            <a:ext cx="509714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200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400" spc="19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тисе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п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тич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ские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пре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п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65">
                <a:solidFill>
                  <a:srgbClr val="252525"/>
                </a:solidFill>
                <a:latin typeface="Tahoma"/>
                <a:cs typeface="Tahoma"/>
              </a:rPr>
              <a:t>ат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-18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этилов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й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спир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 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перекись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водорода,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спиртовой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йодный</a:t>
            </a:r>
            <a:r>
              <a:rPr dirty="0" sz="14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раствор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Tahoma"/>
                <a:cs typeface="Tahoma"/>
              </a:rPr>
              <a:t>т.д.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330" y="4846320"/>
            <a:ext cx="359994" cy="36004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44702" y="4793360"/>
            <a:ext cx="43757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200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400" spc="19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альг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тич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ские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пре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п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65">
                <a:solidFill>
                  <a:srgbClr val="252525"/>
                </a:solidFill>
                <a:latin typeface="Tahoma"/>
                <a:cs typeface="Tahoma"/>
              </a:rPr>
              <a:t>ат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ан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типиретики: 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аспирин,</a:t>
            </a:r>
            <a:r>
              <a:rPr dirty="0" sz="14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00">
                <a:solidFill>
                  <a:srgbClr val="252525"/>
                </a:solidFill>
                <a:latin typeface="Tahoma"/>
                <a:cs typeface="Tahoma"/>
              </a:rPr>
              <a:t>анальгин,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парацетамол,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цитрамон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5330" y="5529960"/>
            <a:ext cx="359994" cy="36000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44702" y="5481624"/>
            <a:ext cx="47694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Противомикробные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средства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системного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типа 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00">
                <a:solidFill>
                  <a:srgbClr val="252525"/>
                </a:solidFill>
                <a:latin typeface="Tahoma"/>
                <a:cs typeface="Tahoma"/>
              </a:rPr>
              <a:t>действия: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левомицетин,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стрептоцид,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ампициллин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41998" y="2111755"/>
            <a:ext cx="360045" cy="35991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41998" y="2795397"/>
            <a:ext cx="360045" cy="35991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41998" y="3479038"/>
            <a:ext cx="360045" cy="36004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41998" y="4162678"/>
            <a:ext cx="360045" cy="36004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41998" y="4846320"/>
            <a:ext cx="360045" cy="3600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41998" y="5529960"/>
            <a:ext cx="360045" cy="36000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56603" y="2051050"/>
            <a:ext cx="480822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Сердечные </a:t>
            </a: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средства: </a:t>
            </a:r>
            <a:r>
              <a:rPr dirty="0" sz="1400" spc="100">
                <a:solidFill>
                  <a:srgbClr val="252525"/>
                </a:solidFill>
                <a:latin typeface="Tahoma"/>
                <a:cs typeface="Tahoma"/>
              </a:rPr>
              <a:t>валидол, 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корвалол, 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ко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валм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нит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оглиц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ин</a:t>
            </a:r>
            <a:r>
              <a:rPr dirty="0" sz="1400" spc="-11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(</a:t>
            </a: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при</a:t>
            </a:r>
            <a:r>
              <a:rPr dirty="0" sz="14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нео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ходи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м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ост</a:t>
            </a:r>
            <a:r>
              <a:rPr dirty="0" sz="1400" spc="60">
                <a:solidFill>
                  <a:srgbClr val="252525"/>
                </a:solidFill>
                <a:latin typeface="Tahoma"/>
                <a:cs typeface="Tahoma"/>
              </a:rPr>
              <a:t>и)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6603" y="2752089"/>
            <a:ext cx="49028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Спазмолитики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(миотропные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или 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ком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80">
                <a:solidFill>
                  <a:srgbClr val="252525"/>
                </a:solidFill>
                <a:latin typeface="Tahoma"/>
                <a:cs typeface="Tahoma"/>
              </a:rPr>
              <a:t>инир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ова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65">
                <a:solidFill>
                  <a:srgbClr val="252525"/>
                </a:solidFill>
                <a:latin typeface="Tahoma"/>
                <a:cs typeface="Tahoma"/>
              </a:rPr>
              <a:t>)</a:t>
            </a:r>
            <a:r>
              <a:rPr dirty="0" sz="1400" spc="-18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90">
                <a:solidFill>
                  <a:srgbClr val="252525"/>
                </a:solidFill>
                <a:latin typeface="Tahoma"/>
                <a:cs typeface="Tahoma"/>
              </a:rPr>
              <a:t>алгин,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спаз</a:t>
            </a:r>
            <a:r>
              <a:rPr dirty="0" sz="1400" spc="220">
                <a:solidFill>
                  <a:srgbClr val="252525"/>
                </a:solidFill>
                <a:latin typeface="Tahoma"/>
                <a:cs typeface="Tahoma"/>
              </a:rPr>
              <a:t>м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алго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dirty="0" sz="1400" spc="25">
                <a:solidFill>
                  <a:srgbClr val="252525"/>
                </a:solidFill>
                <a:latin typeface="Tahoma"/>
                <a:cs typeface="Tahoma"/>
              </a:rPr>
              <a:t>-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шпа)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6603" y="3422141"/>
            <a:ext cx="49631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Д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ток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сикац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ион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(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ад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со</a:t>
            </a: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иру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ю</a:t>
            </a:r>
            <a:r>
              <a:rPr dirty="0" sz="1400" spc="195">
                <a:solidFill>
                  <a:srgbClr val="252525"/>
                </a:solidFill>
                <a:latin typeface="Tahoma"/>
                <a:cs typeface="Tahoma"/>
              </a:rPr>
              <a:t>щи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65">
                <a:solidFill>
                  <a:srgbClr val="252525"/>
                </a:solidFill>
                <a:latin typeface="Tahoma"/>
                <a:cs typeface="Tahoma"/>
              </a:rPr>
              <a:t>)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дов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ач</a:t>
            </a: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ные  </a:t>
            </a: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средства: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активированный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уголь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Tahoma"/>
                <a:cs typeface="Tahoma"/>
              </a:rPr>
              <a:t>т.д.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56603" y="4106036"/>
            <a:ext cx="467296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Х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220">
                <a:solidFill>
                  <a:srgbClr val="252525"/>
                </a:solidFill>
                <a:latin typeface="Tahoma"/>
                <a:cs typeface="Tahoma"/>
              </a:rPr>
              <a:t>м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ч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ские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ан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тид</a:t>
            </a: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оты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про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ив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кислот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щело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ч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>
                <a:solidFill>
                  <a:srgbClr val="252525"/>
                </a:solidFill>
                <a:latin typeface="Tahoma"/>
                <a:cs typeface="Tahoma"/>
              </a:rPr>
              <a:t>й:  </a:t>
            </a:r>
            <a:r>
              <a:rPr dirty="0" sz="1400" spc="85">
                <a:solidFill>
                  <a:srgbClr val="252525"/>
                </a:solidFill>
                <a:latin typeface="Tahoma"/>
                <a:cs typeface="Tahoma"/>
              </a:rPr>
              <a:t>сода,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борная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или</a:t>
            </a:r>
            <a:r>
              <a:rPr dirty="0" sz="14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лимонная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кислота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56603" y="4783023"/>
            <a:ext cx="42094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Противоаллергические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антигистаминные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с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дс</a:t>
            </a:r>
            <a:r>
              <a:rPr dirty="0" sz="1400" spc="80">
                <a:solidFill>
                  <a:srgbClr val="252525"/>
                </a:solidFill>
                <a:latin typeface="Tahoma"/>
                <a:cs typeface="Tahoma"/>
              </a:rPr>
              <a:t>тв</a:t>
            </a:r>
            <a:r>
              <a:rPr dirty="0" sz="1400" spc="75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400" spc="-18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0">
                <a:solidFill>
                  <a:srgbClr val="252525"/>
                </a:solidFill>
                <a:latin typeface="Tahoma"/>
                <a:cs typeface="Tahoma"/>
              </a:rPr>
              <a:t>дим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д</a:t>
            </a:r>
            <a:r>
              <a:rPr dirty="0" sz="1400" spc="18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50">
                <a:solidFill>
                  <a:srgbClr val="252525"/>
                </a:solidFill>
                <a:latin typeface="Tahoma"/>
                <a:cs typeface="Tahoma"/>
              </a:rPr>
              <a:t>ол,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су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пра</a:t>
            </a: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ст</a:t>
            </a:r>
            <a:r>
              <a:rPr dirty="0" sz="1400" spc="80">
                <a:solidFill>
                  <a:srgbClr val="252525"/>
                </a:solidFill>
                <a:latin typeface="Tahoma"/>
                <a:cs typeface="Tahoma"/>
              </a:rPr>
              <a:t>ин,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252525"/>
                </a:solidFill>
                <a:latin typeface="Tahoma"/>
                <a:cs typeface="Tahoma"/>
              </a:rPr>
              <a:t>та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ве</a:t>
            </a:r>
            <a:r>
              <a:rPr dirty="0" sz="1400" spc="95">
                <a:solidFill>
                  <a:srgbClr val="252525"/>
                </a:solidFill>
                <a:latin typeface="Tahoma"/>
                <a:cs typeface="Tahoma"/>
              </a:rPr>
              <a:t>г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ил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56603" y="5473700"/>
            <a:ext cx="44310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Нашат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й</a:t>
            </a:r>
            <a:r>
              <a:rPr dirty="0" sz="14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спир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ножниц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шприцы,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55">
                <a:solidFill>
                  <a:srgbClr val="252525"/>
                </a:solidFill>
                <a:latin typeface="Tahoma"/>
                <a:cs typeface="Tahoma"/>
              </a:rPr>
              <a:t>учка, 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блокнот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или</a:t>
            </a:r>
            <a:r>
              <a:rPr dirty="0" sz="14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чистый</a:t>
            </a:r>
            <a:r>
              <a:rPr dirty="0" sz="14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лист</a:t>
            </a:r>
            <a:r>
              <a:rPr dirty="0" sz="14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бумаги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73" y="542924"/>
            <a:ext cx="2716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Порядок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эвакуации</a:t>
            </a:r>
            <a:r>
              <a:rPr dirty="0" sz="160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населения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57" y="1262888"/>
            <a:ext cx="762508" cy="2584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869" y="1389225"/>
            <a:ext cx="103686" cy="518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9841" y="1233678"/>
            <a:ext cx="3801745" cy="2927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сборный</a:t>
            </a:r>
            <a:r>
              <a:rPr dirty="0" spc="-65"/>
              <a:t> </a:t>
            </a:r>
            <a:r>
              <a:rPr dirty="0" spc="40"/>
              <a:t>эвакуационный</a:t>
            </a:r>
            <a:r>
              <a:rPr dirty="0" spc="-55"/>
              <a:t> </a:t>
            </a:r>
            <a:r>
              <a:rPr dirty="0" spc="30"/>
              <a:t>пункт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962" y="1879536"/>
            <a:ext cx="592137" cy="59213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79677" y="1845995"/>
            <a:ext cx="1048448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00"/>
              </a:spcBef>
            </a:pPr>
            <a:r>
              <a:rPr dirty="0" sz="1750" spc="100" b="1">
                <a:solidFill>
                  <a:srgbClr val="252525"/>
                </a:solidFill>
                <a:latin typeface="Tahoma"/>
                <a:cs typeface="Tahoma"/>
              </a:rPr>
              <a:t>Адрес </a:t>
            </a:r>
            <a:r>
              <a:rPr dirty="0" sz="1750" spc="60" b="1">
                <a:solidFill>
                  <a:srgbClr val="252525"/>
                </a:solidFill>
                <a:latin typeface="Tahoma"/>
                <a:cs typeface="Tahoma"/>
              </a:rPr>
              <a:t>сборного </a:t>
            </a: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эвакуационного </a:t>
            </a:r>
            <a:r>
              <a:rPr dirty="0" sz="1750" spc="25" b="1">
                <a:solidFill>
                  <a:srgbClr val="252525"/>
                </a:solidFill>
                <a:latin typeface="Tahoma"/>
                <a:cs typeface="Tahoma"/>
              </a:rPr>
              <a:t>пункта </a:t>
            </a:r>
            <a:r>
              <a:rPr dirty="0" sz="1750" spc="45" b="1">
                <a:solidFill>
                  <a:srgbClr val="252525"/>
                </a:solidFill>
                <a:latin typeface="Tahoma"/>
                <a:cs typeface="Tahoma"/>
              </a:rPr>
              <a:t>можно </a:t>
            </a:r>
            <a:r>
              <a:rPr dirty="0" sz="1750" spc="25" b="1">
                <a:solidFill>
                  <a:srgbClr val="252525"/>
                </a:solidFill>
                <a:latin typeface="Tahoma"/>
                <a:cs typeface="Tahoma"/>
              </a:rPr>
              <a:t>узнать </a:t>
            </a:r>
            <a:r>
              <a:rPr dirty="0" sz="1750" spc="20" b="1">
                <a:solidFill>
                  <a:srgbClr val="252525"/>
                </a:solidFill>
                <a:latin typeface="Tahoma"/>
                <a:cs typeface="Tahoma"/>
              </a:rPr>
              <a:t>в </a:t>
            </a:r>
            <a:r>
              <a:rPr dirty="0" sz="1750" spc="60" b="1">
                <a:solidFill>
                  <a:srgbClr val="252525"/>
                </a:solidFill>
                <a:latin typeface="Tahoma"/>
                <a:cs typeface="Tahoma"/>
              </a:rPr>
              <a:t>администрации </a:t>
            </a:r>
            <a:r>
              <a:rPr dirty="0" sz="1750" spc="6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45" b="1">
                <a:solidFill>
                  <a:srgbClr val="252525"/>
                </a:solidFill>
                <a:latin typeface="Tahoma"/>
                <a:cs typeface="Tahoma"/>
              </a:rPr>
              <a:t>муниципального</a:t>
            </a:r>
            <a:r>
              <a:rPr dirty="0" sz="1750" spc="-3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40" b="1">
                <a:solidFill>
                  <a:srgbClr val="252525"/>
                </a:solidFill>
                <a:latin typeface="Tahoma"/>
                <a:cs typeface="Tahoma"/>
              </a:rPr>
              <a:t>образования</a:t>
            </a:r>
            <a:r>
              <a:rPr dirty="0" sz="1750" spc="1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85" b="1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750" spc="-2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10" b="1">
                <a:solidFill>
                  <a:srgbClr val="252525"/>
                </a:solidFill>
                <a:latin typeface="Tahoma"/>
                <a:cs typeface="Tahoma"/>
              </a:rPr>
              <a:t>отделах</a:t>
            </a:r>
            <a:r>
              <a:rPr dirty="0" sz="1750" spc="-3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-35" b="1">
                <a:solidFill>
                  <a:srgbClr val="252525"/>
                </a:solidFill>
                <a:latin typeface="Tahoma"/>
                <a:cs typeface="Tahoma"/>
              </a:rPr>
              <a:t>(службах)</a:t>
            </a:r>
            <a:r>
              <a:rPr dirty="0" sz="1750" spc="-15" b="1">
                <a:solidFill>
                  <a:srgbClr val="252525"/>
                </a:solidFill>
                <a:latin typeface="Tahoma"/>
                <a:cs typeface="Tahoma"/>
              </a:rPr>
              <a:t> ЖКХ,</a:t>
            </a:r>
            <a:r>
              <a:rPr dirty="0" sz="1750" spc="-2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b="1">
                <a:solidFill>
                  <a:srgbClr val="252525"/>
                </a:solidFill>
                <a:latin typeface="Tahoma"/>
                <a:cs typeface="Tahoma"/>
              </a:rPr>
              <a:t>СТЖ,</a:t>
            </a:r>
            <a:r>
              <a:rPr dirty="0" sz="1750" spc="-3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управляющей</a:t>
            </a:r>
            <a:r>
              <a:rPr dirty="0" sz="1750" spc="-1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55" b="1">
                <a:solidFill>
                  <a:srgbClr val="252525"/>
                </a:solidFill>
                <a:latin typeface="Tahoma"/>
                <a:cs typeface="Tahoma"/>
              </a:rPr>
              <a:t>компании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057" y="2819907"/>
            <a:ext cx="8985821" cy="34975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33375" y="3686047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3041" y="3622040"/>
            <a:ext cx="7654290" cy="669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220">
                <a:solidFill>
                  <a:srgbClr val="252525"/>
                </a:solidFill>
                <a:latin typeface="Tahoma"/>
                <a:cs typeface="Tahoma"/>
              </a:rPr>
              <a:t>Пешим</a:t>
            </a:r>
            <a:r>
              <a:rPr dirty="0" sz="16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порядком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600" spc="180">
                <a:solidFill>
                  <a:srgbClr val="252525"/>
                </a:solidFill>
                <a:latin typeface="Tahoma"/>
                <a:cs typeface="Tahoma"/>
              </a:rPr>
              <a:t>Личным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транспортом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14">
                <a:solidFill>
                  <a:srgbClr val="252525"/>
                </a:solidFill>
                <a:latin typeface="Tahoma"/>
                <a:cs typeface="Tahoma"/>
              </a:rPr>
              <a:t>(велосипед,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20">
                <a:solidFill>
                  <a:srgbClr val="252525"/>
                </a:solidFill>
                <a:latin typeface="Tahoma"/>
                <a:cs typeface="Tahoma"/>
              </a:rPr>
              <a:t>автомобиль,</a:t>
            </a:r>
            <a:r>
              <a:rPr dirty="0" sz="1600" spc="-2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25">
                <a:solidFill>
                  <a:srgbClr val="252525"/>
                </a:solidFill>
                <a:latin typeface="Tahoma"/>
                <a:cs typeface="Tahoma"/>
              </a:rPr>
              <a:t>мотоцикл,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80">
                <a:solidFill>
                  <a:srgbClr val="252525"/>
                </a:solidFill>
                <a:latin typeface="Tahoma"/>
                <a:cs typeface="Tahoma"/>
              </a:rPr>
              <a:t>мопед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-25">
                <a:solidFill>
                  <a:srgbClr val="252525"/>
                </a:solidFill>
                <a:latin typeface="Tahoma"/>
                <a:cs typeface="Tahoma"/>
              </a:rPr>
              <a:t>т.д.)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3375" y="4086859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3375" y="4493386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3375" y="490004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49"/>
                </a:lnTo>
                <a:lnTo>
                  <a:pt x="158750" y="158749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3375" y="533019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63041" y="4429505"/>
            <a:ext cx="4311015" cy="1498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Автомобильным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транспортом</a:t>
            </a:r>
            <a:r>
              <a:rPr dirty="0" sz="16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80">
                <a:solidFill>
                  <a:srgbClr val="252525"/>
                </a:solidFill>
                <a:latin typeface="Tahoma"/>
                <a:cs typeface="Tahoma"/>
              </a:rPr>
              <a:t>(автобус)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Железнодорожным</a:t>
            </a:r>
            <a:r>
              <a:rPr dirty="0" sz="16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транспортом</a:t>
            </a:r>
            <a:endParaRPr sz="1600">
              <a:latin typeface="Tahoma"/>
              <a:cs typeface="Tahoma"/>
            </a:endParaRPr>
          </a:p>
          <a:p>
            <a:pPr marL="12700" marR="1525905">
              <a:lnSpc>
                <a:spcPct val="161100"/>
              </a:lnSpc>
              <a:spcBef>
                <a:spcPts val="295"/>
              </a:spcBef>
            </a:pPr>
            <a:r>
              <a:rPr dirty="0" sz="1600" spc="21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dirty="0" sz="1600" spc="18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з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д</a:t>
            </a:r>
            <a:r>
              <a:rPr dirty="0" sz="1600" spc="195">
                <a:solidFill>
                  <a:srgbClr val="252525"/>
                </a:solidFill>
                <a:latin typeface="Tahoma"/>
                <a:cs typeface="Tahoma"/>
              </a:rPr>
              <a:t>ушным</a:t>
            </a:r>
            <a:r>
              <a:rPr dirty="0" sz="1600" spc="-5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40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600" spc="21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анспор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ом  </a:t>
            </a:r>
            <a:r>
              <a:rPr dirty="0" sz="1600" spc="195">
                <a:solidFill>
                  <a:srgbClr val="252525"/>
                </a:solidFill>
                <a:latin typeface="Tahoma"/>
                <a:cs typeface="Tahoma"/>
              </a:rPr>
              <a:t>Водным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транспортом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3375" y="572286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49"/>
                </a:lnTo>
                <a:lnTo>
                  <a:pt x="158750" y="158749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007100" y="4613744"/>
            <a:ext cx="4605020" cy="1268095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180975" marR="163830">
              <a:lnSpc>
                <a:spcPct val="110000"/>
              </a:lnSpc>
              <a:spcBef>
                <a:spcPts val="290"/>
              </a:spcBef>
            </a:pPr>
            <a:r>
              <a:rPr dirty="0" sz="1700" spc="235">
                <a:solidFill>
                  <a:srgbClr val="252525"/>
                </a:solidFill>
                <a:latin typeface="Tahoma"/>
                <a:cs typeface="Tahoma"/>
              </a:rPr>
              <a:t>При</a:t>
            </a:r>
            <a:r>
              <a:rPr dirty="0" sz="17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65">
                <a:solidFill>
                  <a:srgbClr val="252525"/>
                </a:solidFill>
                <a:latin typeface="Tahoma"/>
                <a:cs typeface="Tahoma"/>
              </a:rPr>
              <a:t>эвакуации</a:t>
            </a:r>
            <a:r>
              <a:rPr dirty="0" sz="1700" spc="-13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45">
                <a:solidFill>
                  <a:srgbClr val="252525"/>
                </a:solidFill>
                <a:latin typeface="Tahoma"/>
                <a:cs typeface="Tahoma"/>
              </a:rPr>
              <a:t>требуется</a:t>
            </a:r>
            <a:r>
              <a:rPr dirty="0" sz="17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50">
                <a:solidFill>
                  <a:srgbClr val="252525"/>
                </a:solidFill>
                <a:latin typeface="Tahoma"/>
                <a:cs typeface="Tahoma"/>
              </a:rPr>
              <a:t>соблюдать </a:t>
            </a:r>
            <a:r>
              <a:rPr dirty="0" sz="1700" spc="-51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85">
                <a:solidFill>
                  <a:srgbClr val="252525"/>
                </a:solidFill>
                <a:latin typeface="Tahoma"/>
                <a:cs typeface="Tahoma"/>
              </a:rPr>
              <a:t>определенный</a:t>
            </a:r>
            <a:r>
              <a:rPr dirty="0" sz="1700" spc="-12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40">
                <a:solidFill>
                  <a:srgbClr val="252525"/>
                </a:solidFill>
                <a:latin typeface="Tahoma"/>
                <a:cs typeface="Tahoma"/>
              </a:rPr>
              <a:t>порядок,</a:t>
            </a:r>
            <a:r>
              <a:rPr dirty="0" sz="17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10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dirty="0" sz="17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40">
                <a:solidFill>
                  <a:srgbClr val="252525"/>
                </a:solidFill>
                <a:latin typeface="Tahoma"/>
                <a:cs typeface="Tahoma"/>
              </a:rPr>
              <a:t>также</a:t>
            </a:r>
            <a:r>
              <a:rPr dirty="0" sz="17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215">
                <a:solidFill>
                  <a:srgbClr val="252525"/>
                </a:solidFill>
                <a:latin typeface="Tahoma"/>
                <a:cs typeface="Tahoma"/>
              </a:rPr>
              <a:t>при </a:t>
            </a:r>
            <a:r>
              <a:rPr dirty="0" sz="1700" spc="-51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80">
                <a:solidFill>
                  <a:srgbClr val="252525"/>
                </a:solidFill>
                <a:latin typeface="Tahoma"/>
                <a:cs typeface="Tahoma"/>
              </a:rPr>
              <a:t>себе </a:t>
            </a:r>
            <a:r>
              <a:rPr dirty="0" sz="1700" spc="165">
                <a:solidFill>
                  <a:srgbClr val="252525"/>
                </a:solidFill>
                <a:latin typeface="Tahoma"/>
                <a:cs typeface="Tahoma"/>
              </a:rPr>
              <a:t>иметь </a:t>
            </a:r>
            <a:r>
              <a:rPr dirty="0" sz="1700" spc="185">
                <a:solidFill>
                  <a:srgbClr val="252525"/>
                </a:solidFill>
                <a:latin typeface="Tahoma"/>
                <a:cs typeface="Tahoma"/>
              </a:rPr>
              <a:t>необходимые </a:t>
            </a:r>
            <a:r>
              <a:rPr dirty="0" sz="1700" spc="135">
                <a:solidFill>
                  <a:srgbClr val="252525"/>
                </a:solidFill>
                <a:latin typeface="Tahoma"/>
                <a:cs typeface="Tahoma"/>
              </a:rPr>
              <a:t>вещи, </a:t>
            </a:r>
            <a:r>
              <a:rPr dirty="0" sz="1700" spc="14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55">
                <a:solidFill>
                  <a:srgbClr val="252525"/>
                </a:solidFill>
                <a:latin typeface="Tahoma"/>
                <a:cs typeface="Tahoma"/>
              </a:rPr>
              <a:t>запасы</a:t>
            </a:r>
            <a:r>
              <a:rPr dirty="0" sz="17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180">
                <a:solidFill>
                  <a:srgbClr val="252525"/>
                </a:solidFill>
                <a:latin typeface="Tahoma"/>
                <a:cs typeface="Tahoma"/>
              </a:rPr>
              <a:t>еды</a:t>
            </a:r>
            <a:r>
              <a:rPr dirty="0" sz="17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220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7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Tahoma"/>
                <a:cs typeface="Tahoma"/>
              </a:rPr>
              <a:t>т.д.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593323" y="4582667"/>
            <a:ext cx="1420495" cy="1420495"/>
            <a:chOff x="10593323" y="4582667"/>
            <a:chExt cx="1420495" cy="142049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42548" y="4613744"/>
              <a:ext cx="1104480" cy="12678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3323" y="4582667"/>
              <a:ext cx="1420368" cy="14203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87303" y="4839207"/>
              <a:ext cx="831748" cy="83174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65020"/>
            <a:ext cx="12194540" cy="3046730"/>
            <a:chOff x="0" y="2065020"/>
            <a:chExt cx="12194540" cy="304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65020"/>
              <a:ext cx="12191999" cy="3046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8936"/>
              <a:ext cx="12194413" cy="2358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55951"/>
              <a:ext cx="12192000" cy="10511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9473" y="542924"/>
            <a:ext cx="2716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Порядок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эвакуации</a:t>
            </a:r>
            <a:r>
              <a:rPr dirty="0" sz="160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населения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033" y="1238630"/>
            <a:ext cx="9661931" cy="34988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24405" y="3855847"/>
            <a:ext cx="69786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35" b="1">
                <a:solidFill>
                  <a:srgbClr val="252525"/>
                </a:solidFill>
                <a:latin typeface="Tahoma"/>
                <a:cs typeface="Tahoma"/>
              </a:rPr>
              <a:t>Взять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072" y="4217894"/>
            <a:ext cx="2472055" cy="53848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400" spc="110">
                <a:solidFill>
                  <a:srgbClr val="252525"/>
                </a:solidFill>
                <a:latin typeface="Tahoma"/>
                <a:cs typeface="Tahoma"/>
              </a:rPr>
              <a:t>документы,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необходимые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вещи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продукты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9733" y="3855847"/>
            <a:ext cx="3978910" cy="1156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50" spc="15" b="1">
                <a:solidFill>
                  <a:srgbClr val="252525"/>
                </a:solidFill>
                <a:latin typeface="Tahoma"/>
                <a:cs typeface="Tahoma"/>
              </a:rPr>
              <a:t>Выключить</a:t>
            </a:r>
            <a:r>
              <a:rPr dirty="0" sz="1750" spc="-8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60" b="1">
                <a:solidFill>
                  <a:srgbClr val="252525"/>
                </a:solidFill>
                <a:latin typeface="Tahoma"/>
                <a:cs typeface="Tahoma"/>
              </a:rPr>
              <a:t>все</a:t>
            </a:r>
            <a:r>
              <a:rPr dirty="0" sz="1750" spc="-5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55" b="1">
                <a:solidFill>
                  <a:srgbClr val="252525"/>
                </a:solidFill>
                <a:latin typeface="Tahoma"/>
                <a:cs typeface="Tahoma"/>
              </a:rPr>
              <a:t>электроприборы</a:t>
            </a:r>
            <a:endParaRPr sz="1750">
              <a:latin typeface="Tahoma"/>
              <a:cs typeface="Tahoma"/>
            </a:endParaRPr>
          </a:p>
          <a:p>
            <a:pPr algn="ctr" marL="730885" marR="722630" indent="-4445">
              <a:lnSpc>
                <a:spcPct val="120100"/>
              </a:lnSpc>
              <a:spcBef>
                <a:spcPts val="745"/>
              </a:spcBef>
            </a:pP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закрыть </a:t>
            </a:r>
            <a:r>
              <a:rPr dirty="0" sz="1400" spc="85">
                <a:solidFill>
                  <a:srgbClr val="252525"/>
                </a:solidFill>
                <a:latin typeface="Tahoma"/>
                <a:cs typeface="Tahoma"/>
              </a:rPr>
              <a:t>окна, </a:t>
            </a:r>
            <a:r>
              <a:rPr dirty="0" sz="1400" spc="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водо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п</a:t>
            </a:r>
            <a:r>
              <a:rPr dirty="0" sz="1400" spc="19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овод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газов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е  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т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уб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ква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ти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r>
              <a:rPr dirty="0" sz="1400" spc="100">
                <a:solidFill>
                  <a:srgbClr val="252525"/>
                </a:solidFill>
                <a:latin typeface="Tahoma"/>
                <a:cs typeface="Tahoma"/>
              </a:rPr>
              <a:t>у</a:t>
            </a:r>
            <a:r>
              <a:rPr dirty="0" sz="14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или</a:t>
            </a:r>
            <a:r>
              <a:rPr dirty="0" sz="14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70">
                <a:solidFill>
                  <a:srgbClr val="252525"/>
                </a:solidFill>
                <a:latin typeface="Tahoma"/>
                <a:cs typeface="Tahoma"/>
              </a:rPr>
              <a:t>дом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8386" y="3855847"/>
            <a:ext cx="2172970" cy="166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50" spc="45" b="1">
                <a:solidFill>
                  <a:srgbClr val="252525"/>
                </a:solidFill>
                <a:latin typeface="Tahoma"/>
                <a:cs typeface="Tahoma"/>
              </a:rPr>
              <a:t>Прибыть</a:t>
            </a:r>
            <a:endParaRPr sz="1750">
              <a:latin typeface="Tahoma"/>
              <a:cs typeface="Tahoma"/>
            </a:endParaRPr>
          </a:p>
          <a:p>
            <a:pPr algn="ctr" marL="12700" marR="5080" indent="-1905">
              <a:lnSpc>
                <a:spcPct val="120000"/>
              </a:lnSpc>
              <a:spcBef>
                <a:spcPts val="750"/>
              </a:spcBef>
            </a:pP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на 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сборный </a:t>
            </a:r>
            <a:r>
              <a:rPr dirty="0" sz="1400" spc="1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эвакуационный 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пункт </a:t>
            </a:r>
            <a:r>
              <a:rPr dirty="0" sz="1400" spc="-42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зарегистрироваться, </a:t>
            </a:r>
            <a:r>
              <a:rPr dirty="0" sz="1400" spc="-42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получить </a:t>
            </a:r>
            <a:r>
              <a:rPr dirty="0" sz="1400" spc="180">
                <a:solidFill>
                  <a:srgbClr val="252525"/>
                </a:solidFill>
                <a:latin typeface="Tahoma"/>
                <a:cs typeface="Tahoma"/>
              </a:rPr>
              <a:t>СИЗ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(при 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организации</a:t>
            </a:r>
            <a:r>
              <a:rPr dirty="0" sz="1400" spc="-11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05">
                <a:solidFill>
                  <a:srgbClr val="252525"/>
                </a:solidFill>
                <a:latin typeface="Tahoma"/>
                <a:cs typeface="Tahoma"/>
              </a:rPr>
              <a:t>выдачи)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65020"/>
            <a:ext cx="12194540" cy="3046730"/>
            <a:chOff x="0" y="2065020"/>
            <a:chExt cx="12194540" cy="304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65020"/>
              <a:ext cx="12191999" cy="3046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8936"/>
              <a:ext cx="12194413" cy="2358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55951"/>
              <a:ext cx="12192000" cy="10511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9473" y="542924"/>
            <a:ext cx="2716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Порядок</a:t>
            </a:r>
            <a:r>
              <a:rPr dirty="0" sz="16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эвакуации</a:t>
            </a:r>
            <a:r>
              <a:rPr dirty="0" sz="160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населения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033" y="1238630"/>
            <a:ext cx="9661931" cy="34988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93926" y="3855847"/>
            <a:ext cx="7607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70" b="1">
                <a:solidFill>
                  <a:srgbClr val="252525"/>
                </a:solidFill>
                <a:latin typeface="Tahoma"/>
                <a:cs typeface="Tahoma"/>
              </a:rPr>
              <a:t>У</a:t>
            </a:r>
            <a:r>
              <a:rPr dirty="0" sz="1750" spc="55" b="1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750" spc="-35" b="1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750" spc="5" b="1">
                <a:solidFill>
                  <a:srgbClr val="252525"/>
                </a:solidFill>
                <a:latin typeface="Tahoma"/>
                <a:cs typeface="Tahoma"/>
              </a:rPr>
              <a:t>ть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4955" y="4217894"/>
            <a:ext cx="2044700" cy="794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20100"/>
              </a:lnSpc>
              <a:spcBef>
                <a:spcPts val="95"/>
              </a:spcBef>
            </a:pP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в 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безопасный 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район </a:t>
            </a:r>
            <a:r>
              <a:rPr dirty="0" sz="1400" spc="-42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20">
                <a:solidFill>
                  <a:srgbClr val="252525"/>
                </a:solidFill>
                <a:latin typeface="Tahoma"/>
                <a:cs typeface="Tahoma"/>
              </a:rPr>
              <a:t>указан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225">
                <a:solidFill>
                  <a:srgbClr val="252525"/>
                </a:solidFill>
                <a:latin typeface="Tahoma"/>
                <a:cs typeface="Tahoma"/>
              </a:rPr>
              <a:t>м</a:t>
            </a:r>
            <a:r>
              <a:rPr dirty="0" sz="14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сп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dirty="0" sz="1400" spc="145">
                <a:solidFill>
                  <a:srgbClr val="252525"/>
                </a:solidFill>
                <a:latin typeface="Tahoma"/>
                <a:cs typeface="Tahoma"/>
              </a:rPr>
              <a:t>со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ом 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эвакуации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3244" y="3855847"/>
            <a:ext cx="2151380" cy="1156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50" spc="45" b="1">
                <a:solidFill>
                  <a:srgbClr val="252525"/>
                </a:solidFill>
                <a:latin typeface="Tahoma"/>
                <a:cs typeface="Tahoma"/>
              </a:rPr>
              <a:t>Прибыть</a:t>
            </a:r>
            <a:endParaRPr sz="1750">
              <a:latin typeface="Tahoma"/>
              <a:cs typeface="Tahoma"/>
            </a:endParaRPr>
          </a:p>
          <a:p>
            <a:pPr algn="ctr" marL="12700" marR="5080" indent="635">
              <a:lnSpc>
                <a:spcPct val="120100"/>
              </a:lnSpc>
              <a:spcBef>
                <a:spcPts val="745"/>
              </a:spcBef>
            </a:pP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на </a:t>
            </a:r>
            <a:r>
              <a:rPr dirty="0" sz="1400" spc="175">
                <a:solidFill>
                  <a:srgbClr val="252525"/>
                </a:solidFill>
                <a:latin typeface="Tahoma"/>
                <a:cs typeface="Tahoma"/>
              </a:rPr>
              <a:t>приемный </a:t>
            </a:r>
            <a:r>
              <a:rPr dirty="0" sz="1400" spc="1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40">
                <a:solidFill>
                  <a:srgbClr val="252525"/>
                </a:solidFill>
                <a:latin typeface="Tahoma"/>
                <a:cs typeface="Tahoma"/>
              </a:rPr>
              <a:t>э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вакуаци</a:t>
            </a:r>
            <a:r>
              <a:rPr dirty="0" sz="1400" spc="13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dirty="0" sz="1400" spc="16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5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ы</a:t>
            </a:r>
            <a:r>
              <a:rPr dirty="0" sz="1400" spc="185">
                <a:solidFill>
                  <a:srgbClr val="252525"/>
                </a:solidFill>
                <a:latin typeface="Tahoma"/>
                <a:cs typeface="Tahoma"/>
              </a:rPr>
              <a:t>й</a:t>
            </a:r>
            <a:r>
              <a:rPr dirty="0" sz="14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75">
                <a:solidFill>
                  <a:srgbClr val="252525"/>
                </a:solidFill>
                <a:latin typeface="Tahoma"/>
                <a:cs typeface="Tahoma"/>
              </a:rPr>
              <a:t>пункт,  </a:t>
            </a:r>
            <a:r>
              <a:rPr dirty="0" sz="1400" spc="114">
                <a:solidFill>
                  <a:srgbClr val="252525"/>
                </a:solidFill>
                <a:latin typeface="Tahoma"/>
                <a:cs typeface="Tahoma"/>
              </a:rPr>
              <a:t>получить</a:t>
            </a:r>
            <a:r>
              <a:rPr dirty="0" sz="14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252525"/>
                </a:solidFill>
                <a:latin typeface="Tahoma"/>
                <a:cs typeface="Tahoma"/>
              </a:rPr>
              <a:t>ордер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52686" y="3855847"/>
            <a:ext cx="1942464" cy="900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750" spc="20" b="1">
                <a:solidFill>
                  <a:srgbClr val="252525"/>
                </a:solidFill>
                <a:latin typeface="Tahoma"/>
                <a:cs typeface="Tahoma"/>
              </a:rPr>
              <a:t>Убыть</a:t>
            </a:r>
            <a:endParaRPr sz="17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dirty="0" sz="1400" spc="125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dirty="0" sz="14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252525"/>
                </a:solidFill>
                <a:latin typeface="Tahoma"/>
                <a:cs typeface="Tahoma"/>
              </a:rPr>
              <a:t>место</a:t>
            </a:r>
            <a:r>
              <a:rPr dirty="0" sz="14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временного</a:t>
            </a:r>
            <a:endParaRPr sz="1400">
              <a:latin typeface="Tahoma"/>
              <a:cs typeface="Tahoma"/>
            </a:endParaRPr>
          </a:p>
          <a:p>
            <a:pPr algn="ctr" marL="1270">
              <a:lnSpc>
                <a:spcPct val="100000"/>
              </a:lnSpc>
              <a:spcBef>
                <a:spcPts val="340"/>
              </a:spcBef>
            </a:pPr>
            <a:r>
              <a:rPr dirty="0" sz="1400" spc="150">
                <a:solidFill>
                  <a:srgbClr val="252525"/>
                </a:solidFill>
                <a:latin typeface="Tahoma"/>
                <a:cs typeface="Tahoma"/>
              </a:rPr>
              <a:t>проживания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73" y="542924"/>
            <a:ext cx="5461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Подразделение</a:t>
            </a:r>
            <a:r>
              <a:rPr dirty="0" sz="1600" spc="5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защитных</a:t>
            </a:r>
            <a:r>
              <a:rPr dirty="0" sz="1600" spc="4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сооружений</a:t>
            </a:r>
            <a:r>
              <a:rPr dirty="0" sz="1600" spc="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5">
                <a:solidFill>
                  <a:srgbClr val="7E7E7E"/>
                </a:solidFill>
                <a:latin typeface="Corbel"/>
                <a:cs typeface="Corbel"/>
              </a:rPr>
              <a:t>гражданской</a:t>
            </a:r>
            <a:r>
              <a:rPr dirty="0" sz="1600" spc="6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rbel"/>
                <a:cs typeface="Corbel"/>
              </a:rPr>
              <a:t>обороны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100" y="1238630"/>
            <a:ext cx="9210395" cy="3498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7736" y="359702"/>
            <a:ext cx="499745" cy="687705"/>
            <a:chOff x="11357736" y="359702"/>
            <a:chExt cx="499745" cy="687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736" y="359702"/>
              <a:ext cx="499275" cy="687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8937" y="715136"/>
              <a:ext cx="79628" cy="726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7060" y="6685581"/>
            <a:ext cx="309994" cy="1724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00"/>
              </a:spcBef>
            </a:pPr>
            <a:r>
              <a:rPr dirty="0" spc="50"/>
              <a:t>Убежище</a:t>
            </a:r>
            <a:r>
              <a:rPr dirty="0" spc="-30"/>
              <a:t> </a:t>
            </a:r>
            <a:r>
              <a:rPr dirty="0" spc="-240"/>
              <a:t>–</a:t>
            </a:r>
            <a:r>
              <a:rPr dirty="0" spc="-35"/>
              <a:t> </a:t>
            </a:r>
            <a:r>
              <a:rPr dirty="0" spc="40"/>
              <a:t>защитное</a:t>
            </a:r>
            <a:r>
              <a:rPr dirty="0" spc="-5"/>
              <a:t> </a:t>
            </a:r>
            <a:r>
              <a:rPr dirty="0" spc="60"/>
              <a:t>сооружение</a:t>
            </a:r>
            <a:r>
              <a:rPr dirty="0" spc="-30"/>
              <a:t> </a:t>
            </a:r>
            <a:r>
              <a:rPr dirty="0" spc="40"/>
              <a:t>гражданской</a:t>
            </a:r>
            <a:r>
              <a:rPr dirty="0" spc="-35"/>
              <a:t> </a:t>
            </a:r>
            <a:r>
              <a:rPr dirty="0" spc="25"/>
              <a:t>обороны,</a:t>
            </a:r>
            <a:r>
              <a:rPr dirty="0" spc="-40"/>
              <a:t> </a:t>
            </a:r>
            <a:r>
              <a:rPr dirty="0" spc="55"/>
              <a:t>предназначенное</a:t>
            </a:r>
            <a:r>
              <a:rPr dirty="0" spc="-45"/>
              <a:t> </a:t>
            </a:r>
            <a:r>
              <a:rPr dirty="0" spc="25"/>
              <a:t>для</a:t>
            </a:r>
            <a:r>
              <a:rPr dirty="0" spc="-25"/>
              <a:t> </a:t>
            </a:r>
            <a:r>
              <a:rPr dirty="0" spc="20"/>
              <a:t>защиты </a:t>
            </a:r>
            <a:r>
              <a:rPr dirty="0" spc="-500"/>
              <a:t> </a:t>
            </a:r>
            <a:r>
              <a:rPr dirty="0" spc="20"/>
              <a:t>укрываемых</a:t>
            </a:r>
            <a:r>
              <a:rPr dirty="0" spc="-10"/>
              <a:t> </a:t>
            </a:r>
            <a:r>
              <a:rPr dirty="0" spc="20"/>
              <a:t>в</a:t>
            </a:r>
            <a:r>
              <a:rPr dirty="0" spc="-10"/>
              <a:t> </a:t>
            </a:r>
            <a:r>
              <a:rPr dirty="0" spc="50"/>
              <a:t>течение</a:t>
            </a:r>
            <a:r>
              <a:rPr dirty="0" spc="-40"/>
              <a:t> </a:t>
            </a:r>
            <a:r>
              <a:rPr dirty="0" spc="45"/>
              <a:t>нормативного</a:t>
            </a:r>
            <a:r>
              <a:rPr dirty="0" spc="-20"/>
              <a:t> </a:t>
            </a:r>
            <a:r>
              <a:rPr dirty="0" spc="75"/>
              <a:t>времени</a:t>
            </a:r>
            <a:r>
              <a:rPr dirty="0" spc="-30"/>
              <a:t> </a:t>
            </a:r>
            <a:r>
              <a:rPr dirty="0" spc="15"/>
              <a:t>от</a:t>
            </a:r>
            <a:r>
              <a:rPr dirty="0" spc="-15"/>
              <a:t> </a:t>
            </a:r>
            <a:r>
              <a:rPr dirty="0" spc="40"/>
              <a:t>расчетного</a:t>
            </a:r>
            <a:r>
              <a:rPr dirty="0" spc="-45"/>
              <a:t> </a:t>
            </a:r>
            <a:r>
              <a:rPr dirty="0" spc="45"/>
              <a:t>воздействия</a:t>
            </a:r>
            <a:r>
              <a:rPr dirty="0" spc="-20"/>
              <a:t> </a:t>
            </a:r>
            <a:r>
              <a:rPr dirty="0" spc="15"/>
              <a:t>поражающих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962" y="372256"/>
            <a:ext cx="360362" cy="8468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33375" y="322872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3375" y="363537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3375" y="4041902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3375" y="447205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3375" y="512051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26847" y="2343657"/>
            <a:ext cx="4786630" cy="33451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 b="1">
                <a:solidFill>
                  <a:srgbClr val="252525"/>
                </a:solidFill>
                <a:latin typeface="Tahoma"/>
                <a:cs typeface="Tahoma"/>
              </a:rPr>
              <a:t>факторов:</a:t>
            </a:r>
            <a:endParaRPr sz="1750">
              <a:latin typeface="Tahoma"/>
              <a:cs typeface="Tahoma"/>
            </a:endParaRPr>
          </a:p>
          <a:p>
            <a:pPr marL="348615" marR="855980">
              <a:lnSpc>
                <a:spcPts val="3160"/>
              </a:lnSpc>
              <a:spcBef>
                <a:spcPts val="275"/>
              </a:spcBef>
            </a:pP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Ядерного</a:t>
            </a:r>
            <a:r>
              <a:rPr dirty="0" sz="16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химического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оружия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Обычных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средств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поражения</a:t>
            </a:r>
            <a:endParaRPr sz="1600">
              <a:latin typeface="Tahoma"/>
              <a:cs typeface="Tahoma"/>
            </a:endParaRPr>
          </a:p>
          <a:p>
            <a:pPr marL="348615">
              <a:lnSpc>
                <a:spcPct val="100000"/>
              </a:lnSpc>
              <a:spcBef>
                <a:spcPts val="965"/>
              </a:spcBef>
            </a:pP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Бактериальных</a:t>
            </a:r>
            <a:r>
              <a:rPr dirty="0" sz="16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20">
                <a:solidFill>
                  <a:srgbClr val="252525"/>
                </a:solidFill>
                <a:latin typeface="Tahoma"/>
                <a:cs typeface="Tahoma"/>
              </a:rPr>
              <a:t>(биологических)</a:t>
            </a:r>
            <a:r>
              <a:rPr dirty="0" sz="1600" spc="-3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средств</a:t>
            </a:r>
            <a:endParaRPr sz="1600">
              <a:latin typeface="Tahoma"/>
              <a:cs typeface="Tahoma"/>
            </a:endParaRPr>
          </a:p>
          <a:p>
            <a:pPr marL="348615">
              <a:lnSpc>
                <a:spcPct val="100000"/>
              </a:lnSpc>
              <a:spcBef>
                <a:spcPts val="1285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Отравляющих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веществ</a:t>
            </a:r>
            <a:endParaRPr sz="1600">
              <a:latin typeface="Tahoma"/>
              <a:cs typeface="Tahoma"/>
            </a:endParaRPr>
          </a:p>
          <a:p>
            <a:pPr marL="348615" marR="226060">
              <a:lnSpc>
                <a:spcPct val="120000"/>
              </a:lnSpc>
              <a:spcBef>
                <a:spcPts val="1080"/>
              </a:spcBef>
            </a:pP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Поражающих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концентраций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аварийно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химически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опасных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веществ</a:t>
            </a:r>
            <a:endParaRPr sz="1600">
              <a:latin typeface="Tahoma"/>
              <a:cs typeface="Tahoma"/>
            </a:endParaRPr>
          </a:p>
          <a:p>
            <a:pPr marL="348615">
              <a:lnSpc>
                <a:spcPct val="100000"/>
              </a:lnSpc>
              <a:spcBef>
                <a:spcPts val="885"/>
              </a:spcBef>
            </a:pP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Высоких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температур</a:t>
            </a:r>
            <a:endParaRPr sz="1600">
              <a:latin typeface="Tahoma"/>
              <a:cs typeface="Tahoma"/>
            </a:endParaRPr>
          </a:p>
          <a:p>
            <a:pPr marL="349885">
              <a:lnSpc>
                <a:spcPct val="100000"/>
              </a:lnSpc>
              <a:spcBef>
                <a:spcPts val="940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Продуктов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горения</a:t>
            </a:r>
            <a:r>
              <a:rPr dirty="0" sz="16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95">
                <a:solidFill>
                  <a:srgbClr val="252525"/>
                </a:solidFill>
                <a:latin typeface="Tahoma"/>
                <a:cs typeface="Tahoma"/>
              </a:rPr>
              <a:t>при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пожарах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4962" y="548377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00827" y="302577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87872" y="534377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87872" y="372059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49"/>
                </a:lnTo>
                <a:lnTo>
                  <a:pt x="158750" y="158749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0880" y="282790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0" y="0"/>
                </a:lnTo>
                <a:lnTo>
                  <a:pt x="0" y="158750"/>
                </a:lnTo>
                <a:lnTo>
                  <a:pt x="158750" y="158750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667247" y="2451861"/>
            <a:ext cx="5827395" cy="367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Для</a:t>
            </a:r>
            <a:r>
              <a:rPr dirty="0" sz="1750" spc="-4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кого</a:t>
            </a:r>
            <a:r>
              <a:rPr dirty="0" sz="1750" spc="-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0" b="1">
                <a:solidFill>
                  <a:srgbClr val="252525"/>
                </a:solidFill>
                <a:latin typeface="Tahoma"/>
                <a:cs typeface="Tahoma"/>
              </a:rPr>
              <a:t>создаются</a:t>
            </a:r>
            <a:r>
              <a:rPr dirty="0" sz="1750" spc="-5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50" spc="35" b="1">
                <a:solidFill>
                  <a:srgbClr val="252525"/>
                </a:solidFill>
                <a:latin typeface="Tahoma"/>
                <a:cs typeface="Tahoma"/>
              </a:rPr>
              <a:t>убежища</a:t>
            </a:r>
            <a:endParaRPr sz="1750">
              <a:latin typeface="Tahoma"/>
              <a:cs typeface="Tahoma"/>
            </a:endParaRPr>
          </a:p>
          <a:p>
            <a:pPr marL="264795" marR="5080">
              <a:lnSpc>
                <a:spcPct val="120000"/>
              </a:lnSpc>
              <a:spcBef>
                <a:spcPts val="1430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Для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наибольшей</a:t>
            </a:r>
            <a:r>
              <a:rPr dirty="0" sz="1600" spc="-3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работающей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90">
                <a:solidFill>
                  <a:srgbClr val="252525"/>
                </a:solidFill>
                <a:latin typeface="Tahoma"/>
                <a:cs typeface="Tahoma"/>
              </a:rPr>
              <a:t>смены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организации,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отнесенной</a:t>
            </a:r>
            <a:r>
              <a:rPr dirty="0" sz="16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к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категории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гражданской</a:t>
            </a:r>
            <a:r>
              <a:rPr dirty="0" sz="1600" spc="-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обороне</a:t>
            </a:r>
            <a:endParaRPr sz="1600">
              <a:latin typeface="Tahoma"/>
              <a:cs typeface="Tahoma"/>
            </a:endParaRPr>
          </a:p>
          <a:p>
            <a:pPr marL="264795" marR="5080">
              <a:lnSpc>
                <a:spcPct val="120000"/>
              </a:lnSpc>
              <a:spcBef>
                <a:spcPts val="844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Для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наибольшей</a:t>
            </a:r>
            <a:r>
              <a:rPr dirty="0" sz="1600" spc="-3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работающей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90">
                <a:solidFill>
                  <a:srgbClr val="252525"/>
                </a:solidFill>
                <a:latin typeface="Tahoma"/>
                <a:cs typeface="Tahoma"/>
              </a:rPr>
              <a:t>смены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организации,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отнесенной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к </a:t>
            </a:r>
            <a:r>
              <a:rPr dirty="0" sz="1600" spc="175">
                <a:solidFill>
                  <a:srgbClr val="252525"/>
                </a:solidFill>
                <a:latin typeface="Tahoma"/>
                <a:cs typeface="Tahoma"/>
              </a:rPr>
              <a:t>первой или </a:t>
            </a: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второй категории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 </a:t>
            </a:r>
            <a:r>
              <a:rPr dirty="0" sz="1600" spc="1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гражданской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обороне </a:t>
            </a:r>
            <a:r>
              <a:rPr dirty="0" sz="1600" spc="204">
                <a:solidFill>
                  <a:srgbClr val="252525"/>
                </a:solidFill>
                <a:latin typeface="Tahoma"/>
                <a:cs typeface="Tahoma"/>
              </a:rPr>
              <a:t>и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расположенной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на </a:t>
            </a:r>
            <a:r>
              <a:rPr dirty="0" sz="1600" spc="14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территории,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отнесенной</a:t>
            </a:r>
            <a:r>
              <a:rPr dirty="0" sz="1600" spc="-10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к</a:t>
            </a:r>
            <a:r>
              <a:rPr dirty="0" sz="1600" spc="-6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группе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по</a:t>
            </a:r>
            <a:r>
              <a:rPr dirty="0" sz="1600" spc="-7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гражданской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обороне</a:t>
            </a:r>
            <a:endParaRPr sz="1600">
              <a:latin typeface="Tahoma"/>
              <a:cs typeface="Tahoma"/>
            </a:endParaRPr>
          </a:p>
          <a:p>
            <a:pPr marL="251460" marR="109855">
              <a:lnSpc>
                <a:spcPct val="120000"/>
              </a:lnSpc>
              <a:spcBef>
                <a:spcPts val="1280"/>
              </a:spcBef>
            </a:pPr>
            <a:r>
              <a:rPr dirty="0" sz="1600" spc="150">
                <a:solidFill>
                  <a:srgbClr val="252525"/>
                </a:solidFill>
                <a:latin typeface="Tahoma"/>
                <a:cs typeface="Tahoma"/>
              </a:rPr>
              <a:t>Для работников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максимальной по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численности </a:t>
            </a:r>
            <a:r>
              <a:rPr dirty="0" sz="1600" spc="16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работающей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dirty="0" sz="1600" spc="-8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90">
                <a:solidFill>
                  <a:srgbClr val="252525"/>
                </a:solidFill>
                <a:latin typeface="Tahoma"/>
                <a:cs typeface="Tahoma"/>
              </a:rPr>
              <a:t>мирное</a:t>
            </a:r>
            <a:r>
              <a:rPr dirty="0" sz="1600" spc="-7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80">
                <a:solidFill>
                  <a:srgbClr val="252525"/>
                </a:solidFill>
                <a:latin typeface="Tahoma"/>
                <a:cs typeface="Tahoma"/>
              </a:rPr>
              <a:t>время</a:t>
            </a:r>
            <a:r>
              <a:rPr dirty="0" sz="1600" spc="-9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90">
                <a:solidFill>
                  <a:srgbClr val="252525"/>
                </a:solidFill>
                <a:latin typeface="Tahoma"/>
                <a:cs typeface="Tahoma"/>
              </a:rPr>
              <a:t>смены</a:t>
            </a:r>
            <a:r>
              <a:rPr dirty="0" sz="1600" spc="-8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35">
                <a:solidFill>
                  <a:srgbClr val="252525"/>
                </a:solidFill>
                <a:latin typeface="Tahoma"/>
                <a:cs typeface="Tahoma"/>
              </a:rPr>
              <a:t>организации, </a:t>
            </a:r>
            <a:r>
              <a:rPr dirty="0" sz="1600" spc="-484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55">
                <a:solidFill>
                  <a:srgbClr val="252525"/>
                </a:solidFill>
                <a:latin typeface="Tahoma"/>
                <a:cs typeface="Tahoma"/>
              </a:rPr>
              <a:t>эксплуатирующей</a:t>
            </a:r>
            <a:r>
              <a:rPr dirty="0" sz="1600" spc="-5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65">
                <a:solidFill>
                  <a:srgbClr val="252525"/>
                </a:solidFill>
                <a:latin typeface="Tahoma"/>
                <a:cs typeface="Tahoma"/>
              </a:rPr>
              <a:t>ядерные</a:t>
            </a:r>
            <a:r>
              <a:rPr dirty="0" sz="1600" spc="-9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140">
                <a:solidFill>
                  <a:srgbClr val="252525"/>
                </a:solidFill>
                <a:latin typeface="Tahoma"/>
                <a:cs typeface="Tahoma"/>
              </a:rPr>
              <a:t>установки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415"/>
              <a:t>11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Алексей Харитонов</dc:creator>
  <dc:title>Презентация PowerPoint</dc:title>
  <dcterms:created xsi:type="dcterms:W3CDTF">2023-04-05T07:55:52Z</dcterms:created>
  <dcterms:modified xsi:type="dcterms:W3CDTF">2023-04-05T07:55:52Z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2023-04-05T00:00:00Z</vt:filetime>
  </property>
</Properties>
</file>